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73" r:id="rId9"/>
    <p:sldId id="274" r:id="rId10"/>
    <p:sldId id="277" r:id="rId11"/>
    <p:sldId id="275" r:id="rId12"/>
    <p:sldId id="272" r:id="rId13"/>
    <p:sldId id="263" r:id="rId14"/>
    <p:sldId id="264" r:id="rId15"/>
    <p:sldId id="265" r:id="rId16"/>
    <p:sldId id="266" r:id="rId17"/>
    <p:sldId id="267" r:id="rId18"/>
    <p:sldId id="268" r:id="rId19"/>
    <p:sldId id="269" r:id="rId20"/>
  </p:sldIdLst>
  <p:sldSz cx="18288000" cy="10287000"/>
  <p:notesSz cx="6858000" cy="9144000"/>
  <p:embeddedFontLst>
    <p:embeddedFont>
      <p:font typeface="Poppins" charset="0"/>
      <p:regular r:id="rId22"/>
    </p:embeddedFont>
    <p:embeddedFont>
      <p:font typeface="Calibri" pitchFamily="34" charset="0"/>
      <p:regular r:id="rId23"/>
      <p:bold r:id="rId24"/>
      <p:italic r:id="rId25"/>
      <p:boldItalic r:id="rId26"/>
    </p:embeddedFont>
    <p:embeddedFont>
      <p:font typeface="Poppins Bold" charset="0"/>
      <p:regular r:id="rId27"/>
    </p:embeddedFont>
    <p:embeddedFont>
      <p:font typeface="Open Sans Extra Bold"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F4F33B-675B-4DB3-B784-917E74E6B172}" v="1" dt="2024-12-16T15:06:30.2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23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THI KONTAM" userId="41dbd3fc50a1d0e4" providerId="LiveId" clId="{27F4F33B-675B-4DB3-B784-917E74E6B172}"/>
    <pc:docChg chg="custSel modSld">
      <pc:chgData name="SAHITHI KONTAM" userId="41dbd3fc50a1d0e4" providerId="LiveId" clId="{27F4F33B-675B-4DB3-B784-917E74E6B172}" dt="2024-12-16T15:06:51.401" v="19" actId="14100"/>
      <pc:docMkLst>
        <pc:docMk/>
      </pc:docMkLst>
      <pc:sldChg chg="modSp mod">
        <pc:chgData name="SAHITHI KONTAM" userId="41dbd3fc50a1d0e4" providerId="LiveId" clId="{27F4F33B-675B-4DB3-B784-917E74E6B172}" dt="2024-12-16T15:04:46.608" v="9" actId="14100"/>
        <pc:sldMkLst>
          <pc:docMk/>
          <pc:sldMk cId="0" sldId="265"/>
        </pc:sldMkLst>
        <pc:spChg chg="mod">
          <ac:chgData name="SAHITHI KONTAM" userId="41dbd3fc50a1d0e4" providerId="LiveId" clId="{27F4F33B-675B-4DB3-B784-917E74E6B172}" dt="2024-12-16T15:04:46.608" v="9" actId="14100"/>
          <ac:spMkLst>
            <pc:docMk/>
            <pc:sldMk cId="0" sldId="265"/>
            <ac:spMk id="6" creationId="{00000000-0000-0000-0000-000000000000}"/>
          </ac:spMkLst>
        </pc:spChg>
        <pc:grpChg chg="mod">
          <ac:chgData name="SAHITHI KONTAM" userId="41dbd3fc50a1d0e4" providerId="LiveId" clId="{27F4F33B-675B-4DB3-B784-917E74E6B172}" dt="2024-12-16T15:04:36.937" v="6" actId="14100"/>
          <ac:grpSpMkLst>
            <pc:docMk/>
            <pc:sldMk cId="0" sldId="265"/>
            <ac:grpSpMk id="2" creationId="{00000000-0000-0000-0000-000000000000}"/>
          </ac:grpSpMkLst>
        </pc:grpChg>
      </pc:sldChg>
      <pc:sldChg chg="addSp delSp modSp mod">
        <pc:chgData name="SAHITHI KONTAM" userId="41dbd3fc50a1d0e4" providerId="LiveId" clId="{27F4F33B-675B-4DB3-B784-917E74E6B172}" dt="2024-12-16T15:06:51.401" v="19" actId="14100"/>
        <pc:sldMkLst>
          <pc:docMk/>
          <pc:sldMk cId="0" sldId="268"/>
        </pc:sldMkLst>
        <pc:spChg chg="del">
          <ac:chgData name="SAHITHI KONTAM" userId="41dbd3fc50a1d0e4" providerId="LiveId" clId="{27F4F33B-675B-4DB3-B784-917E74E6B172}" dt="2024-12-16T15:06:29.670" v="10" actId="478"/>
          <ac:spMkLst>
            <pc:docMk/>
            <pc:sldMk cId="0" sldId="268"/>
            <ac:spMk id="14" creationId="{00000000-0000-0000-0000-000000000000}"/>
          </ac:spMkLst>
        </pc:spChg>
        <pc:picChg chg="add mod">
          <ac:chgData name="SAHITHI KONTAM" userId="41dbd3fc50a1d0e4" providerId="LiveId" clId="{27F4F33B-675B-4DB3-B784-917E74E6B172}" dt="2024-12-16T15:06:51.401" v="19" actId="14100"/>
          <ac:picMkLst>
            <pc:docMk/>
            <pc:sldMk cId="0" sldId="268"/>
            <ac:picMk id="34" creationId="{16A6733B-2195-F658-6471-B1AFA4F6AA9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8B4081-FDD5-4267-98DC-E9E3BBC9A14C}" type="datetimeFigureOut">
              <a:rPr lang="en-IN" smtClean="0"/>
              <a:t>17-12-2024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63E3D-B845-4453-A777-4B410C385643}" type="slidenum">
              <a:rPr lang="en-IN" smtClean="0"/>
              <a:t>‹#›</a:t>
            </a:fld>
            <a:endParaRPr lang="en-IN"/>
          </a:p>
        </p:txBody>
      </p:sp>
    </p:spTree>
    <p:extLst>
      <p:ext uri="{BB962C8B-B14F-4D97-AF65-F5344CB8AC3E}">
        <p14:creationId xmlns:p14="http://schemas.microsoft.com/office/powerpoint/2010/main" val="3582615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B63E3D-B845-4453-A777-4B410C385643}" type="slidenum">
              <a:rPr lang="en-IN" smtClean="0"/>
              <a:t>11</a:t>
            </a:fld>
            <a:endParaRPr lang="en-IN"/>
          </a:p>
        </p:txBody>
      </p:sp>
    </p:spTree>
    <p:extLst>
      <p:ext uri="{BB962C8B-B14F-4D97-AF65-F5344CB8AC3E}">
        <p14:creationId xmlns:p14="http://schemas.microsoft.com/office/powerpoint/2010/main" val="295071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7.png"/><Relationship Id="rId4" Type="http://schemas.openxmlformats.org/officeDocument/2006/relationships/image" Target="../media/image15.sv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8.jpeg"/><Relationship Id="rId7"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0.png"/><Relationship Id="rId10" Type="http://schemas.openxmlformats.org/officeDocument/2006/relationships/image" Target="../media/image36.svg"/><Relationship Id="rId4" Type="http://schemas.openxmlformats.org/officeDocument/2006/relationships/image" Target="../media/image29.jpe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42.svg"/><Relationship Id="rId7"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39.pn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298747"/>
            <a:ext cx="8015383" cy="1575125"/>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MYOSYNC</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6" name="TextBox 16"/>
          <p:cNvSpPr txBox="1"/>
          <p:nvPr/>
        </p:nvSpPr>
        <p:spPr>
          <a:xfrm>
            <a:off x="1391331" y="6631448"/>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EMPOWER EVERY MOVE</a:t>
            </a:r>
          </a:p>
        </p:txBody>
      </p:sp>
      <p:grpSp>
        <p:nvGrpSpPr>
          <p:cNvPr id="17" name="Group 17"/>
          <p:cNvGrpSpPr>
            <a:grpSpLocks noChangeAspect="1"/>
          </p:cNvGrpSpPr>
          <p:nvPr/>
        </p:nvGrpSpPr>
        <p:grpSpPr>
          <a:xfrm>
            <a:off x="8573918" y="3143201"/>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sp>
        <p:nvSpPr>
          <p:cNvPr id="23" name="Freeform 23"/>
          <p:cNvSpPr/>
          <p:nvPr/>
        </p:nvSpPr>
        <p:spPr>
          <a:xfrm>
            <a:off x="1028700" y="1472509"/>
            <a:ext cx="1178180" cy="1178180"/>
          </a:xfrm>
          <a:custGeom>
            <a:avLst/>
            <a:gdLst/>
            <a:ahLst/>
            <a:cxnLst/>
            <a:rect l="l" t="t" r="r" b="b"/>
            <a:pathLst>
              <a:path w="1178180" h="1178180">
                <a:moveTo>
                  <a:pt x="0" y="0"/>
                </a:moveTo>
                <a:lnTo>
                  <a:pt x="1178180" y="0"/>
                </a:lnTo>
                <a:lnTo>
                  <a:pt x="1178180" y="1178179"/>
                </a:lnTo>
                <a:lnTo>
                  <a:pt x="0" y="1178179"/>
                </a:lnTo>
                <a:lnTo>
                  <a:pt x="0" y="0"/>
                </a:lnTo>
                <a:close/>
              </a:path>
            </a:pathLst>
          </a:custGeom>
          <a:blipFill>
            <a:blip r:embed="rId3"/>
            <a:stretch>
              <a:fillRect/>
            </a:stretch>
          </a:blipFill>
        </p:spPr>
      </p:sp>
      <p:sp>
        <p:nvSpPr>
          <p:cNvPr id="24" name="TextBox 24"/>
          <p:cNvSpPr txBox="1"/>
          <p:nvPr/>
        </p:nvSpPr>
        <p:spPr>
          <a:xfrm>
            <a:off x="2356712" y="1514784"/>
            <a:ext cx="2154276" cy="913013"/>
          </a:xfrm>
          <a:prstGeom prst="rect">
            <a:avLst/>
          </a:prstGeom>
        </p:spPr>
        <p:txBody>
          <a:bodyPr lIns="0" tIns="0" rIns="0" bIns="0" rtlCol="0" anchor="t">
            <a:spAutoFit/>
          </a:bodyPr>
          <a:lstStyle/>
          <a:p>
            <a:pPr algn="l">
              <a:lnSpc>
                <a:spcPts val="3621"/>
              </a:lnSpc>
              <a:spcBef>
                <a:spcPct val="0"/>
              </a:spcBef>
            </a:pPr>
            <a:r>
              <a:rPr lang="en-US" sz="2586" b="1" spc="-51">
                <a:solidFill>
                  <a:srgbClr val="5B98BA"/>
                </a:solidFill>
                <a:latin typeface="Poppins Bold"/>
                <a:ea typeface="Poppins Bold"/>
                <a:cs typeface="Poppins Bold"/>
                <a:sym typeface="Poppins Bold"/>
              </a:rPr>
              <a:t>ANANTAH AAVISHKAR</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3359626"/>
            <a:ext cx="7010400" cy="457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223557D-0800-8316-37F0-D009081837B3}"/>
            </a:ext>
          </a:extLst>
        </p:cNvPr>
        <p:cNvGrpSpPr/>
        <p:nvPr/>
      </p:nvGrpSpPr>
      <p:grpSpPr>
        <a:xfrm>
          <a:off x="0" y="0"/>
          <a:ext cx="0" cy="0"/>
          <a:chOff x="0" y="0"/>
          <a:chExt cx="0" cy="0"/>
        </a:xfrm>
      </p:grpSpPr>
      <p:sp>
        <p:nvSpPr>
          <p:cNvPr id="2" name="Freeform 2">
            <a:extLst>
              <a:ext uri="{FF2B5EF4-FFF2-40B4-BE49-F238E27FC236}">
                <a16:creationId xmlns="" xmlns:a16="http://schemas.microsoft.com/office/drawing/2014/main" id="{DE17D153-7997-F1A7-3ACA-721DFA8FB34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a:extLst>
              <a:ext uri="{FF2B5EF4-FFF2-40B4-BE49-F238E27FC236}">
                <a16:creationId xmlns="" xmlns:a16="http://schemas.microsoft.com/office/drawing/2014/main" id="{F4F2551C-CF97-F90F-BBA6-46C5A91E6C06}"/>
              </a:ext>
            </a:extLst>
          </p:cNvPr>
          <p:cNvSpPr txBox="1"/>
          <p:nvPr/>
        </p:nvSpPr>
        <p:spPr>
          <a:xfrm>
            <a:off x="3677384" y="3554719"/>
            <a:ext cx="10933231" cy="2564420"/>
          </a:xfrm>
          <a:prstGeom prst="rect">
            <a:avLst/>
          </a:prstGeom>
        </p:spPr>
        <p:txBody>
          <a:bodyPr lIns="0" tIns="0" rIns="0" bIns="0" rtlCol="0" anchor="t">
            <a:spAutoFit/>
          </a:bodyPr>
          <a:lstStyle/>
          <a:p>
            <a:pPr algn="ctr">
              <a:lnSpc>
                <a:spcPts val="23308"/>
              </a:lnSpc>
              <a:spcBef>
                <a:spcPct val="0"/>
              </a:spcBef>
            </a:pPr>
            <a:r>
              <a:rPr lang="en-US" sz="8800" dirty="0">
                <a:solidFill>
                  <a:srgbClr val="FFFFFF"/>
                </a:solidFill>
              </a:rPr>
              <a:t>Competition Advantage</a:t>
            </a:r>
            <a:endParaRPr lang="en-US" sz="8800" b="1" dirty="0">
              <a:solidFill>
                <a:srgbClr val="FFFFFF"/>
              </a:solidFill>
              <a:latin typeface="Open Sans Extra Bold"/>
              <a:ea typeface="Open Sans Extra Bold"/>
              <a:cs typeface="Open Sans Extra Bold"/>
              <a:sym typeface="Open Sans Extra Bold"/>
            </a:endParaRPr>
          </a:p>
        </p:txBody>
      </p:sp>
    </p:spTree>
    <p:extLst>
      <p:ext uri="{BB962C8B-B14F-4D97-AF65-F5344CB8AC3E}">
        <p14:creationId xmlns:p14="http://schemas.microsoft.com/office/powerpoint/2010/main" val="2367974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 xmlns:a16="http://schemas.microsoft.com/office/drawing/2014/main" id="{DF2F5E24-2966-E6C1-EFA7-51E3B8FE4EEB}"/>
            </a:ext>
          </a:extLst>
        </p:cNvPr>
        <p:cNvGrpSpPr/>
        <p:nvPr/>
      </p:nvGrpSpPr>
      <p:grpSpPr>
        <a:xfrm>
          <a:off x="0" y="0"/>
          <a:ext cx="0" cy="0"/>
          <a:chOff x="0" y="0"/>
          <a:chExt cx="0" cy="0"/>
        </a:xfrm>
      </p:grpSpPr>
      <p:sp>
        <p:nvSpPr>
          <p:cNvPr id="5" name="TextBox 5">
            <a:extLst>
              <a:ext uri="{FF2B5EF4-FFF2-40B4-BE49-F238E27FC236}">
                <a16:creationId xmlns="" xmlns:a16="http://schemas.microsoft.com/office/drawing/2014/main" id="{12F56C9A-7706-C5F6-7FFC-85AFBEFC81AC}"/>
              </a:ext>
            </a:extLst>
          </p:cNvPr>
          <p:cNvSpPr txBox="1"/>
          <p:nvPr/>
        </p:nvSpPr>
        <p:spPr>
          <a:xfrm>
            <a:off x="987690" y="3695146"/>
            <a:ext cx="14586028" cy="5233568"/>
          </a:xfrm>
          <a:prstGeom prst="rect">
            <a:avLst/>
          </a:prstGeom>
        </p:spPr>
        <p:txBody>
          <a:bodyPr lIns="50800" tIns="50800" rIns="50800" bIns="50800" rtlCol="0" anchor="ctr"/>
          <a:lstStyle/>
          <a:p>
            <a:pPr algn="ctr">
              <a:lnSpc>
                <a:spcPts val="2659"/>
              </a:lnSpc>
            </a:pPr>
            <a:endParaRPr/>
          </a:p>
        </p:txBody>
      </p:sp>
      <p:sp>
        <p:nvSpPr>
          <p:cNvPr id="9" name="Freeform 9">
            <a:extLst>
              <a:ext uri="{FF2B5EF4-FFF2-40B4-BE49-F238E27FC236}">
                <a16:creationId xmlns="" xmlns:a16="http://schemas.microsoft.com/office/drawing/2014/main" id="{5CEFD1EB-C9F9-AB17-0519-7D49E781AF9D}"/>
              </a:ext>
            </a:extLst>
          </p:cNvPr>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grpSp>
        <p:nvGrpSpPr>
          <p:cNvPr id="11" name="Group 11">
            <a:extLst>
              <a:ext uri="{FF2B5EF4-FFF2-40B4-BE49-F238E27FC236}">
                <a16:creationId xmlns="" xmlns:a16="http://schemas.microsoft.com/office/drawing/2014/main" id="{054FA307-CEEB-6D6C-5CBA-AB96F0CE1EFF}"/>
              </a:ext>
            </a:extLst>
          </p:cNvPr>
          <p:cNvGrpSpPr/>
          <p:nvPr/>
        </p:nvGrpSpPr>
        <p:grpSpPr>
          <a:xfrm>
            <a:off x="15240000" y="7292779"/>
            <a:ext cx="4693046" cy="4693046"/>
            <a:chOff x="0" y="0"/>
            <a:chExt cx="812800" cy="812800"/>
          </a:xfrm>
        </p:grpSpPr>
        <p:sp>
          <p:nvSpPr>
            <p:cNvPr id="12" name="Freeform 12">
              <a:extLst>
                <a:ext uri="{FF2B5EF4-FFF2-40B4-BE49-F238E27FC236}">
                  <a16:creationId xmlns="" xmlns:a16="http://schemas.microsoft.com/office/drawing/2014/main" id="{146EABC0-5FC4-EC02-8909-57292D9FE45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a:extLst>
                <a:ext uri="{FF2B5EF4-FFF2-40B4-BE49-F238E27FC236}">
                  <a16:creationId xmlns="" xmlns:a16="http://schemas.microsoft.com/office/drawing/2014/main" id="{EF285178-311A-AAFA-159F-A95E27DF988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a:extLst>
              <a:ext uri="{FF2B5EF4-FFF2-40B4-BE49-F238E27FC236}">
                <a16:creationId xmlns="" xmlns:a16="http://schemas.microsoft.com/office/drawing/2014/main" id="{8CCC735A-CE99-A25F-DFBD-4BA94764C884}"/>
              </a:ext>
            </a:extLst>
          </p:cNvPr>
          <p:cNvSpPr txBox="1"/>
          <p:nvPr/>
        </p:nvSpPr>
        <p:spPr>
          <a:xfrm>
            <a:off x="1462920" y="6384261"/>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6" name="TextBox 16">
            <a:extLst>
              <a:ext uri="{FF2B5EF4-FFF2-40B4-BE49-F238E27FC236}">
                <a16:creationId xmlns="" xmlns:a16="http://schemas.microsoft.com/office/drawing/2014/main" id="{B0EF12FE-64D9-55AD-6744-57C5B91C62D1}"/>
              </a:ext>
            </a:extLst>
          </p:cNvPr>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graphicFrame>
        <p:nvGraphicFramePr>
          <p:cNvPr id="24" name="Table 23">
            <a:extLst>
              <a:ext uri="{FF2B5EF4-FFF2-40B4-BE49-F238E27FC236}">
                <a16:creationId xmlns="" xmlns:a16="http://schemas.microsoft.com/office/drawing/2014/main" id="{EF2C0EB5-DF03-FB0F-3FBA-A375E7F482E9}"/>
              </a:ext>
            </a:extLst>
          </p:cNvPr>
          <p:cNvGraphicFramePr>
            <a:graphicFrameLocks noGrp="1"/>
          </p:cNvGraphicFramePr>
          <p:nvPr>
            <p:extLst>
              <p:ext uri="{D42A27DB-BD31-4B8C-83A1-F6EECF244321}">
                <p14:modId xmlns:p14="http://schemas.microsoft.com/office/powerpoint/2010/main" val="551798437"/>
              </p:ext>
            </p:extLst>
          </p:nvPr>
        </p:nvGraphicFramePr>
        <p:xfrm>
          <a:off x="1225304" y="571500"/>
          <a:ext cx="15837391" cy="9067802"/>
        </p:xfrm>
        <a:graphic>
          <a:graphicData uri="http://schemas.openxmlformats.org/drawingml/2006/table">
            <a:tbl>
              <a:tblPr firstRow="1" bandRow="1">
                <a:tableStyleId>{5C22544A-7EE6-4342-B048-85BDC9FD1C3A}</a:tableStyleId>
              </a:tblPr>
              <a:tblGrid>
                <a:gridCol w="4299742">
                  <a:extLst>
                    <a:ext uri="{9D8B030D-6E8A-4147-A177-3AD203B41FA5}">
                      <a16:colId xmlns="" xmlns:a16="http://schemas.microsoft.com/office/drawing/2014/main" val="1906006074"/>
                    </a:ext>
                  </a:extLst>
                </a:gridCol>
                <a:gridCol w="6545926">
                  <a:extLst>
                    <a:ext uri="{9D8B030D-6E8A-4147-A177-3AD203B41FA5}">
                      <a16:colId xmlns="" xmlns:a16="http://schemas.microsoft.com/office/drawing/2014/main" val="1876074590"/>
                    </a:ext>
                  </a:extLst>
                </a:gridCol>
                <a:gridCol w="4991723">
                  <a:extLst>
                    <a:ext uri="{9D8B030D-6E8A-4147-A177-3AD203B41FA5}">
                      <a16:colId xmlns="" xmlns:a16="http://schemas.microsoft.com/office/drawing/2014/main" val="51788045"/>
                    </a:ext>
                  </a:extLst>
                </a:gridCol>
              </a:tblGrid>
              <a:tr h="1619626">
                <a:tc>
                  <a:txBody>
                    <a:bodyPr/>
                    <a:lstStyle/>
                    <a:p>
                      <a:r>
                        <a:rPr lang="en-IN" sz="4800" dirty="0"/>
                        <a:t>FEATURES</a:t>
                      </a:r>
                    </a:p>
                  </a:txBody>
                  <a:tcPr/>
                </a:tc>
                <a:tc>
                  <a:txBody>
                    <a:bodyPr/>
                    <a:lstStyle/>
                    <a:p>
                      <a:r>
                        <a:rPr lang="en-IN" sz="4800" dirty="0" err="1"/>
                        <a:t>MyoSync</a:t>
                      </a:r>
                      <a:endParaRPr lang="en-IN" sz="4800" dirty="0"/>
                    </a:p>
                  </a:txBody>
                  <a:tcPr/>
                </a:tc>
                <a:tc>
                  <a:txBody>
                    <a:bodyPr/>
                    <a:lstStyle/>
                    <a:p>
                      <a:r>
                        <a:rPr lang="en-IN" sz="4800" dirty="0"/>
                        <a:t>Traditional Prosthetics</a:t>
                      </a:r>
                    </a:p>
                  </a:txBody>
                  <a:tcPr anchor="ctr"/>
                </a:tc>
                <a:extLst>
                  <a:ext uri="{0D108BD9-81ED-4DB2-BD59-A6C34878D82A}">
                    <a16:rowId xmlns="" xmlns:a16="http://schemas.microsoft.com/office/drawing/2014/main" val="820267300"/>
                  </a:ext>
                </a:extLst>
              </a:tr>
              <a:tr h="1258654">
                <a:tc>
                  <a:txBody>
                    <a:bodyPr/>
                    <a:lstStyle/>
                    <a:p>
                      <a:r>
                        <a:rPr lang="en-IN" sz="2800" dirty="0"/>
                        <a:t>Control Mechanism</a:t>
                      </a:r>
                    </a:p>
                  </a:txBody>
                  <a:tcPr/>
                </a:tc>
                <a:tc>
                  <a:txBody>
                    <a:bodyPr/>
                    <a:lstStyle/>
                    <a:p>
                      <a:r>
                        <a:rPr lang="en-IN" sz="2800" dirty="0"/>
                        <a:t>EMG-based, real-time control</a:t>
                      </a:r>
                    </a:p>
                  </a:txBody>
                  <a:tcPr/>
                </a:tc>
                <a:tc>
                  <a:txBody>
                    <a:bodyPr/>
                    <a:lstStyle/>
                    <a:p>
                      <a:r>
                        <a:rPr lang="en-IN" sz="2800" dirty="0"/>
                        <a:t/>
                      </a:r>
                      <a:br>
                        <a:rPr lang="en-IN" sz="2800" dirty="0"/>
                      </a:br>
                      <a:r>
                        <a:rPr lang="en-IN" sz="2800" dirty="0"/>
                        <a:t>Mechanical/manual control</a:t>
                      </a:r>
                    </a:p>
                  </a:txBody>
                  <a:tcPr/>
                </a:tc>
                <a:extLst>
                  <a:ext uri="{0D108BD9-81ED-4DB2-BD59-A6C34878D82A}">
                    <a16:rowId xmlns="" xmlns:a16="http://schemas.microsoft.com/office/drawing/2014/main" val="2178869897"/>
                  </a:ext>
                </a:extLst>
              </a:tr>
              <a:tr h="1258654">
                <a:tc>
                  <a:txBody>
                    <a:bodyPr/>
                    <a:lstStyle/>
                    <a:p>
                      <a:r>
                        <a:rPr lang="en-IN" sz="2800" dirty="0"/>
                        <a:t>Adaptability</a:t>
                      </a:r>
                    </a:p>
                  </a:txBody>
                  <a:tcPr/>
                </a:tc>
                <a:tc>
                  <a:txBody>
                    <a:bodyPr/>
                    <a:lstStyle/>
                    <a:p>
                      <a:r>
                        <a:rPr lang="en-US" sz="2800" dirty="0"/>
                        <a:t>Machine learning adapts to user</a:t>
                      </a:r>
                      <a:endParaRPr lang="en-IN" sz="2800" dirty="0"/>
                    </a:p>
                  </a:txBody>
                  <a:tcPr/>
                </a:tc>
                <a:tc>
                  <a:txBody>
                    <a:bodyPr/>
                    <a:lstStyle/>
                    <a:p>
                      <a:r>
                        <a:rPr lang="en-IN" sz="2800" dirty="0"/>
                        <a:t/>
                      </a:r>
                      <a:br>
                        <a:rPr lang="en-IN" sz="2800" dirty="0"/>
                      </a:br>
                      <a:r>
                        <a:rPr lang="en-IN" sz="2800" dirty="0"/>
                        <a:t>Fixed settings, less customization</a:t>
                      </a:r>
                    </a:p>
                  </a:txBody>
                  <a:tcPr/>
                </a:tc>
                <a:extLst>
                  <a:ext uri="{0D108BD9-81ED-4DB2-BD59-A6C34878D82A}">
                    <a16:rowId xmlns="" xmlns:a16="http://schemas.microsoft.com/office/drawing/2014/main" val="211476434"/>
                  </a:ext>
                </a:extLst>
              </a:tr>
              <a:tr h="1429081">
                <a:tc>
                  <a:txBody>
                    <a:bodyPr/>
                    <a:lstStyle/>
                    <a:p>
                      <a:r>
                        <a:rPr lang="en-IN" sz="2800" dirty="0"/>
                        <a:t>Precision &amp; Accuracy</a:t>
                      </a:r>
                    </a:p>
                  </a:txBody>
                  <a:tcPr/>
                </a:tc>
                <a:tc>
                  <a:txBody>
                    <a:bodyPr/>
                    <a:lstStyle/>
                    <a:p>
                      <a:r>
                        <a:rPr lang="en-US" sz="2800" dirty="0"/>
                        <a:t>High precision with natural movement</a:t>
                      </a:r>
                      <a:endParaRPr lang="en-IN" sz="2800" dirty="0"/>
                    </a:p>
                  </a:txBody>
                  <a:tcPr/>
                </a:tc>
                <a:tc>
                  <a:txBody>
                    <a:bodyPr/>
                    <a:lstStyle/>
                    <a:p>
                      <a:r>
                        <a:rPr lang="en-IN" sz="2800" dirty="0"/>
                        <a:t/>
                      </a:r>
                      <a:br>
                        <a:rPr lang="en-IN" sz="2800" dirty="0"/>
                      </a:br>
                      <a:r>
                        <a:rPr lang="en-IN" sz="2800" dirty="0"/>
                        <a:t>Limited precision, unnatural movement</a:t>
                      </a:r>
                    </a:p>
                  </a:txBody>
                  <a:tcPr/>
                </a:tc>
                <a:extLst>
                  <a:ext uri="{0D108BD9-81ED-4DB2-BD59-A6C34878D82A}">
                    <a16:rowId xmlns="" xmlns:a16="http://schemas.microsoft.com/office/drawing/2014/main" val="4285557845"/>
                  </a:ext>
                </a:extLst>
              </a:tr>
              <a:tr h="1258654">
                <a:tc>
                  <a:txBody>
                    <a:bodyPr/>
                    <a:lstStyle/>
                    <a:p>
                      <a:r>
                        <a:rPr lang="en-IN" sz="2800" dirty="0"/>
                        <a:t>Cost-Effectiveness</a:t>
                      </a:r>
                    </a:p>
                  </a:txBody>
                  <a:tcPr/>
                </a:tc>
                <a:tc>
                  <a:txBody>
                    <a:bodyPr/>
                    <a:lstStyle/>
                    <a:p>
                      <a:r>
                        <a:rPr lang="en-IN" sz="2800" dirty="0"/>
                        <a:t>Affordable, accessible</a:t>
                      </a:r>
                    </a:p>
                  </a:txBody>
                  <a:tcPr anchor="ctr"/>
                </a:tc>
                <a:tc>
                  <a:txBody>
                    <a:bodyPr/>
                    <a:lstStyle/>
                    <a:p>
                      <a:r>
                        <a:rPr lang="en-IN" sz="2800" dirty="0"/>
                        <a:t/>
                      </a:r>
                      <a:br>
                        <a:rPr lang="en-IN" sz="2800" dirty="0"/>
                      </a:br>
                      <a:r>
                        <a:rPr lang="en-IN" sz="2800" dirty="0"/>
                        <a:t>High cost, limited affordability</a:t>
                      </a:r>
                    </a:p>
                  </a:txBody>
                  <a:tcPr/>
                </a:tc>
                <a:extLst>
                  <a:ext uri="{0D108BD9-81ED-4DB2-BD59-A6C34878D82A}">
                    <a16:rowId xmlns="" xmlns:a16="http://schemas.microsoft.com/office/drawing/2014/main" val="1858918724"/>
                  </a:ext>
                </a:extLst>
              </a:tr>
              <a:tr h="984479">
                <a:tc>
                  <a:txBody>
                    <a:bodyPr/>
                    <a:lstStyle/>
                    <a:p>
                      <a:r>
                        <a:rPr lang="en-IN" sz="2800" dirty="0"/>
                        <a:t>Weight &amp; Portability</a:t>
                      </a:r>
                    </a:p>
                  </a:txBody>
                  <a:tcPr/>
                </a:tc>
                <a:tc>
                  <a:txBody>
                    <a:bodyPr/>
                    <a:lstStyle/>
                    <a:p>
                      <a:r>
                        <a:rPr lang="en-IN" sz="2800" dirty="0"/>
                        <a:t/>
                      </a:r>
                      <a:br>
                        <a:rPr lang="en-IN" sz="2800" dirty="0"/>
                      </a:br>
                      <a:r>
                        <a:rPr lang="en-IN" sz="2800" dirty="0"/>
                        <a:t>Lightweight, portable design</a:t>
                      </a:r>
                    </a:p>
                  </a:txBody>
                  <a:tcPr/>
                </a:tc>
                <a:tc>
                  <a:txBody>
                    <a:bodyPr/>
                    <a:lstStyle/>
                    <a:p>
                      <a:r>
                        <a:rPr lang="en-IN" sz="2800" dirty="0"/>
                        <a:t/>
                      </a:r>
                      <a:br>
                        <a:rPr lang="en-IN" sz="2800" dirty="0"/>
                      </a:br>
                      <a:r>
                        <a:rPr lang="en-IN" sz="2800" dirty="0"/>
                        <a:t>Heavy and bulky</a:t>
                      </a:r>
                    </a:p>
                  </a:txBody>
                  <a:tcPr/>
                </a:tc>
                <a:extLst>
                  <a:ext uri="{0D108BD9-81ED-4DB2-BD59-A6C34878D82A}">
                    <a16:rowId xmlns="" xmlns:a16="http://schemas.microsoft.com/office/drawing/2014/main" val="169847241"/>
                  </a:ext>
                </a:extLst>
              </a:tr>
              <a:tr h="1258654">
                <a:tc>
                  <a:txBody>
                    <a:bodyPr/>
                    <a:lstStyle/>
                    <a:p>
                      <a:r>
                        <a:rPr lang="en-IN" sz="2800" dirty="0"/>
                        <a:t>Technology Integration</a:t>
                      </a:r>
                    </a:p>
                  </a:txBody>
                  <a:tcPr/>
                </a:tc>
                <a:tc>
                  <a:txBody>
                    <a:bodyPr/>
                    <a:lstStyle/>
                    <a:p>
                      <a:r>
                        <a:rPr lang="en-IN" sz="2800" dirty="0"/>
                        <a:t/>
                      </a:r>
                      <a:br>
                        <a:rPr lang="en-IN" sz="2800" dirty="0"/>
                      </a:br>
                      <a:r>
                        <a:rPr lang="en-IN" sz="2800" dirty="0"/>
                        <a:t>AI-driven, customizable</a:t>
                      </a:r>
                    </a:p>
                  </a:txBody>
                  <a:tcPr/>
                </a:tc>
                <a:tc>
                  <a:txBody>
                    <a:bodyPr/>
                    <a:lstStyle/>
                    <a:p>
                      <a:r>
                        <a:rPr lang="en-IN" sz="2800" dirty="0"/>
                        <a:t/>
                      </a:r>
                      <a:br>
                        <a:rPr lang="en-IN" sz="2800" dirty="0"/>
                      </a:br>
                      <a:r>
                        <a:rPr lang="en-IN" sz="2800" dirty="0"/>
                        <a:t>Limited technological integration</a:t>
                      </a:r>
                    </a:p>
                  </a:txBody>
                  <a:tcPr/>
                </a:tc>
                <a:extLst>
                  <a:ext uri="{0D108BD9-81ED-4DB2-BD59-A6C34878D82A}">
                    <a16:rowId xmlns="" xmlns:a16="http://schemas.microsoft.com/office/drawing/2014/main" val="1402771638"/>
                  </a:ext>
                </a:extLst>
              </a:tr>
            </a:tbl>
          </a:graphicData>
        </a:graphic>
      </p:graphicFrame>
    </p:spTree>
    <p:extLst>
      <p:ext uri="{BB962C8B-B14F-4D97-AF65-F5344CB8AC3E}">
        <p14:creationId xmlns:p14="http://schemas.microsoft.com/office/powerpoint/2010/main" val="384831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 xmlns:a16="http://schemas.microsoft.com/office/drawing/2014/main" id="{697490AA-4030-F837-09AF-B6A541653429}"/>
            </a:ext>
          </a:extLst>
        </p:cNvPr>
        <p:cNvGrpSpPr/>
        <p:nvPr/>
      </p:nvGrpSpPr>
      <p:grpSpPr>
        <a:xfrm>
          <a:off x="0" y="0"/>
          <a:ext cx="0" cy="0"/>
          <a:chOff x="0" y="0"/>
          <a:chExt cx="0" cy="0"/>
        </a:xfrm>
      </p:grpSpPr>
      <p:sp>
        <p:nvSpPr>
          <p:cNvPr id="2" name="Freeform 2">
            <a:extLst>
              <a:ext uri="{FF2B5EF4-FFF2-40B4-BE49-F238E27FC236}">
                <a16:creationId xmlns="" xmlns:a16="http://schemas.microsoft.com/office/drawing/2014/main" id="{02B8D5D7-3F2E-1FA6-3827-370BF1173808}"/>
              </a:ext>
            </a:extLst>
          </p:cNvPr>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sp>
        <p:nvSpPr>
          <p:cNvPr id="7" name="TextBox 7">
            <a:extLst>
              <a:ext uri="{FF2B5EF4-FFF2-40B4-BE49-F238E27FC236}">
                <a16:creationId xmlns="" xmlns:a16="http://schemas.microsoft.com/office/drawing/2014/main" id="{950E18A3-A563-949C-0411-1C36A40F6DEE}"/>
              </a:ext>
            </a:extLst>
          </p:cNvPr>
          <p:cNvSpPr txBox="1"/>
          <p:nvPr/>
        </p:nvSpPr>
        <p:spPr>
          <a:xfrm>
            <a:off x="1270420" y="2245049"/>
            <a:ext cx="9913189" cy="390813"/>
          </a:xfrm>
          <a:prstGeom prst="rect">
            <a:avLst/>
          </a:prstGeom>
        </p:spPr>
        <p:txBody>
          <a:bodyPr lIns="0" tIns="0" rIns="0" bIns="0" rtlCol="0" anchor="t">
            <a:spAutoFit/>
          </a:bodyPr>
          <a:lstStyle/>
          <a:p>
            <a:pPr algn="l">
              <a:lnSpc>
                <a:spcPts val="3238"/>
              </a:lnSpc>
            </a:pPr>
            <a:r>
              <a:rPr lang="en-US" sz="2313" u="none" strike="noStrike" spc="-46" dirty="0">
                <a:solidFill>
                  <a:srgbClr val="FDFDFD"/>
                </a:solidFill>
                <a:latin typeface="Poppins"/>
                <a:ea typeface="Poppins"/>
                <a:cs typeface="Poppins"/>
                <a:sym typeface="Poppins"/>
              </a:rPr>
              <a:t>. </a:t>
            </a:r>
          </a:p>
        </p:txBody>
      </p:sp>
      <p:sp>
        <p:nvSpPr>
          <p:cNvPr id="8" name="Freeform 8">
            <a:extLst>
              <a:ext uri="{FF2B5EF4-FFF2-40B4-BE49-F238E27FC236}">
                <a16:creationId xmlns="" xmlns:a16="http://schemas.microsoft.com/office/drawing/2014/main" id="{EF6AA3C6-FCA8-8764-7D01-440FBB72233F}"/>
              </a:ext>
            </a:extLst>
          </p:cNvPr>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9" name="Freeform 9">
            <a:extLst>
              <a:ext uri="{FF2B5EF4-FFF2-40B4-BE49-F238E27FC236}">
                <a16:creationId xmlns="" xmlns:a16="http://schemas.microsoft.com/office/drawing/2014/main" id="{937CF7EC-A3A1-3BEB-51EB-0A5E74829B55}"/>
              </a:ext>
            </a:extLst>
          </p:cNvPr>
          <p:cNvSpPr/>
          <p:nvPr/>
        </p:nvSpPr>
        <p:spPr>
          <a:xfrm>
            <a:off x="3005199" y="4181638"/>
            <a:ext cx="6367399" cy="1575096"/>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txBody>
          <a:bodyPr/>
          <a:lstStyle/>
          <a:p>
            <a:r>
              <a:rPr lang="en-US" sz="4800" dirty="0">
                <a:solidFill>
                  <a:srgbClr val="FFFFFF"/>
                </a:solidFill>
              </a:rPr>
              <a:t>Monetization Strategy</a:t>
            </a:r>
            <a:endParaRPr lang="en-IN" sz="4800" dirty="0"/>
          </a:p>
          <a:p>
            <a:endParaRPr lang="en-IN" dirty="0"/>
          </a:p>
        </p:txBody>
      </p:sp>
      <p:sp>
        <p:nvSpPr>
          <p:cNvPr id="10" name="Freeform 10">
            <a:extLst>
              <a:ext uri="{FF2B5EF4-FFF2-40B4-BE49-F238E27FC236}">
                <a16:creationId xmlns="" xmlns:a16="http://schemas.microsoft.com/office/drawing/2014/main" id="{0443D602-E8E6-B47A-E265-ACF85540B72C}"/>
              </a:ext>
            </a:extLst>
          </p:cNvPr>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
        <p:nvSpPr>
          <p:cNvPr id="13" name="TextBox 13">
            <a:extLst>
              <a:ext uri="{FF2B5EF4-FFF2-40B4-BE49-F238E27FC236}">
                <a16:creationId xmlns="" xmlns:a16="http://schemas.microsoft.com/office/drawing/2014/main" id="{2ACD24C9-B88B-3574-362A-C7E5C98210A9}"/>
              </a:ext>
            </a:extLst>
          </p:cNvPr>
          <p:cNvSpPr txBox="1"/>
          <p:nvPr/>
        </p:nvSpPr>
        <p:spPr>
          <a:xfrm>
            <a:off x="11736041" y="4906287"/>
            <a:ext cx="3813100" cy="4033086"/>
          </a:xfrm>
          <a:prstGeom prst="rect">
            <a:avLst/>
          </a:prstGeom>
        </p:spPr>
        <p:txBody>
          <a:bodyPr lIns="50800" tIns="50800" rIns="50800" bIns="50800" rtlCol="0" anchor="ctr"/>
          <a:lstStyle/>
          <a:p>
            <a:pPr algn="ctr">
              <a:lnSpc>
                <a:spcPts val="2659"/>
              </a:lnSpc>
              <a:spcBef>
                <a:spcPct val="0"/>
              </a:spcBef>
            </a:pPr>
            <a:endParaRPr/>
          </a:p>
        </p:txBody>
      </p:sp>
      <p:sp>
        <p:nvSpPr>
          <p:cNvPr id="14" name="TextBox 14">
            <a:extLst>
              <a:ext uri="{FF2B5EF4-FFF2-40B4-BE49-F238E27FC236}">
                <a16:creationId xmlns="" xmlns:a16="http://schemas.microsoft.com/office/drawing/2014/main" id="{157235F9-CC92-8DDB-F21E-6E7AAD847C82}"/>
              </a:ext>
            </a:extLst>
          </p:cNvPr>
          <p:cNvSpPr txBox="1"/>
          <p:nvPr/>
        </p:nvSpPr>
        <p:spPr>
          <a:xfrm>
            <a:off x="1462920" y="6384261"/>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5" name="AutoShape 15">
            <a:extLst>
              <a:ext uri="{FF2B5EF4-FFF2-40B4-BE49-F238E27FC236}">
                <a16:creationId xmlns="" xmlns:a16="http://schemas.microsoft.com/office/drawing/2014/main" id="{B270FD57-9571-E9CA-A53A-89E8DF43151E}"/>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a:extLst>
              <a:ext uri="{FF2B5EF4-FFF2-40B4-BE49-F238E27FC236}">
                <a16:creationId xmlns="" xmlns:a16="http://schemas.microsoft.com/office/drawing/2014/main" id="{08C6BC98-56F1-68AD-8DBC-C3EAFCEA58A9}"/>
              </a:ext>
            </a:extLst>
          </p:cNvPr>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8" name="TextBox 18">
            <a:extLst>
              <a:ext uri="{FF2B5EF4-FFF2-40B4-BE49-F238E27FC236}">
                <a16:creationId xmlns="" xmlns:a16="http://schemas.microsoft.com/office/drawing/2014/main" id="{86482523-E0DE-DFF0-CEA4-9D6819B4E48B}"/>
              </a:ext>
            </a:extLst>
          </p:cNvPr>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20" name="TextBox 20">
            <a:extLst>
              <a:ext uri="{FF2B5EF4-FFF2-40B4-BE49-F238E27FC236}">
                <a16:creationId xmlns="" xmlns:a16="http://schemas.microsoft.com/office/drawing/2014/main" id="{598ABE66-A1BC-A1B4-BF3C-B8D62B283A6A}"/>
              </a:ext>
            </a:extLst>
          </p:cNvPr>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a:extLst>
              <a:ext uri="{FF2B5EF4-FFF2-40B4-BE49-F238E27FC236}">
                <a16:creationId xmlns="" xmlns:a16="http://schemas.microsoft.com/office/drawing/2014/main" id="{2AA368B1-B475-CEDE-394C-68E49C4FD0E2}"/>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sp>
      <p:pic>
        <p:nvPicPr>
          <p:cNvPr id="24" name="Picture 23" descr="White bulbs with a yellow one standing out">
            <a:extLst>
              <a:ext uri="{FF2B5EF4-FFF2-40B4-BE49-F238E27FC236}">
                <a16:creationId xmlns="" xmlns:a16="http://schemas.microsoft.com/office/drawing/2014/main" id="{6F038D44-4D51-36D7-413A-BB97CB723135}"/>
              </a:ext>
            </a:extLst>
          </p:cNvPr>
          <p:cNvPicPr>
            <a:picLocks noChangeAspect="1"/>
          </p:cNvPicPr>
          <p:nvPr/>
        </p:nvPicPr>
        <p:blipFill rotWithShape="1">
          <a:blip r:embed="rId9">
            <a:duotone>
              <a:prstClr val="black"/>
              <a:schemeClr val="accent1">
                <a:tint val="45000"/>
                <a:satMod val="400000"/>
              </a:schemeClr>
            </a:duotone>
          </a:blip>
          <a:srcRect b="15730"/>
          <a:stretch/>
        </p:blipFill>
        <p:spPr>
          <a:xfrm>
            <a:off x="-76199" y="1"/>
            <a:ext cx="13478472" cy="8939372"/>
          </a:xfrm>
          <a:prstGeom prst="rect">
            <a:avLst/>
          </a:prstGeom>
        </p:spPr>
      </p:pic>
      <p:sp>
        <p:nvSpPr>
          <p:cNvPr id="28" name="TextBox 27">
            <a:extLst>
              <a:ext uri="{FF2B5EF4-FFF2-40B4-BE49-F238E27FC236}">
                <a16:creationId xmlns="" xmlns:a16="http://schemas.microsoft.com/office/drawing/2014/main" id="{BF3ABAB5-7D2F-AA3C-92EC-9C64581098C8}"/>
              </a:ext>
            </a:extLst>
          </p:cNvPr>
          <p:cNvSpPr txBox="1"/>
          <p:nvPr/>
        </p:nvSpPr>
        <p:spPr>
          <a:xfrm>
            <a:off x="497043" y="4608507"/>
            <a:ext cx="6477445" cy="923330"/>
          </a:xfrm>
          <a:prstGeom prst="rect">
            <a:avLst/>
          </a:prstGeom>
          <a:noFill/>
        </p:spPr>
        <p:txBody>
          <a:bodyPr wrap="square" rtlCol="0">
            <a:spAutoFit/>
          </a:bodyPr>
          <a:lstStyle/>
          <a:p>
            <a:r>
              <a:rPr lang="en-US" sz="5400" dirty="0">
                <a:solidFill>
                  <a:srgbClr val="FFFFFF"/>
                </a:solidFill>
              </a:rPr>
              <a:t>Monetization Strategy</a:t>
            </a:r>
            <a:endParaRPr lang="en-IN" sz="5400" dirty="0"/>
          </a:p>
        </p:txBody>
      </p:sp>
    </p:spTree>
    <p:extLst>
      <p:ext uri="{BB962C8B-B14F-4D97-AF65-F5344CB8AC3E}">
        <p14:creationId xmlns:p14="http://schemas.microsoft.com/office/powerpoint/2010/main" val="1366370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9" name="Freeform 9"/>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10" name="Freeform 10"/>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11" name="Freeform 11"/>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grpSp>
        <p:nvGrpSpPr>
          <p:cNvPr id="12" name="Group 12"/>
          <p:cNvGrpSpPr/>
          <p:nvPr/>
        </p:nvGrpSpPr>
        <p:grpSpPr>
          <a:xfrm>
            <a:off x="7905455" y="2656032"/>
            <a:ext cx="373607" cy="3736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4" name="TextBox 1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5" name="Group 15"/>
          <p:cNvGrpSpPr/>
          <p:nvPr/>
        </p:nvGrpSpPr>
        <p:grpSpPr>
          <a:xfrm>
            <a:off x="8315313" y="4180490"/>
            <a:ext cx="373607" cy="373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7944228" y="7402839"/>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8309460" y="5760481"/>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4" name="Freeform 24"/>
          <p:cNvSpPr/>
          <p:nvPr/>
        </p:nvSpPr>
        <p:spPr>
          <a:xfrm>
            <a:off x="420412" y="4850401"/>
            <a:ext cx="6476509" cy="2099329"/>
          </a:xfrm>
          <a:custGeom>
            <a:avLst/>
            <a:gdLst/>
            <a:ahLst/>
            <a:cxnLst/>
            <a:rect l="l" t="t" r="r" b="b"/>
            <a:pathLst>
              <a:path w="6476509" h="2099329">
                <a:moveTo>
                  <a:pt x="0" y="0"/>
                </a:moveTo>
                <a:lnTo>
                  <a:pt x="6476509" y="0"/>
                </a:lnTo>
                <a:lnTo>
                  <a:pt x="6476509" y="2099329"/>
                </a:lnTo>
                <a:lnTo>
                  <a:pt x="0" y="2099329"/>
                </a:lnTo>
                <a:lnTo>
                  <a:pt x="0" y="0"/>
                </a:lnTo>
                <a:close/>
              </a:path>
            </a:pathLst>
          </a:custGeom>
          <a:blipFill>
            <a:blip r:embed="rId4"/>
            <a:stretch>
              <a:fillRect t="-903" b="-903"/>
            </a:stretch>
          </a:blipFill>
        </p:spPr>
      </p:sp>
      <p:sp>
        <p:nvSpPr>
          <p:cNvPr id="25" name="TextBox 25"/>
          <p:cNvSpPr txBox="1"/>
          <p:nvPr/>
        </p:nvSpPr>
        <p:spPr>
          <a:xfrm>
            <a:off x="357102" y="2355309"/>
            <a:ext cx="6216526" cy="1286363"/>
          </a:xfrm>
          <a:prstGeom prst="rect">
            <a:avLst/>
          </a:prstGeom>
        </p:spPr>
        <p:txBody>
          <a:bodyPr lIns="0" tIns="0" rIns="0" bIns="0" rtlCol="0" anchor="t">
            <a:spAutoFit/>
          </a:bodyPr>
          <a:lstStyle/>
          <a:p>
            <a:pPr marL="0" lvl="0" indent="0" algn="l">
              <a:lnSpc>
                <a:spcPts val="10473"/>
              </a:lnSpc>
              <a:spcBef>
                <a:spcPct val="0"/>
              </a:spcBef>
            </a:pPr>
            <a:r>
              <a:rPr lang="en-US" sz="7480">
                <a:solidFill>
                  <a:srgbClr val="FDFDFD"/>
                </a:solidFill>
                <a:latin typeface="Open Sans Extra Bold"/>
                <a:ea typeface="Open Sans Extra Bold"/>
                <a:cs typeface="Open Sans Extra Bold"/>
                <a:sym typeface="Open Sans Extra Bold"/>
              </a:rPr>
              <a:t>KEY METRICS</a:t>
            </a:r>
          </a:p>
        </p:txBody>
      </p:sp>
      <p:sp>
        <p:nvSpPr>
          <p:cNvPr id="26" name="TextBox 26"/>
          <p:cNvSpPr txBox="1"/>
          <p:nvPr/>
        </p:nvSpPr>
        <p:spPr>
          <a:xfrm>
            <a:off x="10162447" y="1825672"/>
            <a:ext cx="5768345" cy="1259653"/>
          </a:xfrm>
          <a:prstGeom prst="rect">
            <a:avLst/>
          </a:prstGeom>
        </p:spPr>
        <p:txBody>
          <a:bodyPr lIns="0" tIns="0" rIns="0" bIns="0" rtlCol="0" anchor="t">
            <a:spAutoFit/>
          </a:bodyPr>
          <a:lstStyle/>
          <a:p>
            <a:pPr algn="l">
              <a:lnSpc>
                <a:spcPts val="2495"/>
              </a:lnSpc>
            </a:pPr>
            <a:r>
              <a:rPr lang="en-US" sz="1782" b="1" spc="-35">
                <a:solidFill>
                  <a:srgbClr val="145DA0"/>
                </a:solidFill>
                <a:latin typeface="Poppins Bold"/>
                <a:ea typeface="Poppins Bold"/>
                <a:cs typeface="Poppins Bold"/>
                <a:sym typeface="Poppins Bold"/>
              </a:rPr>
              <a:t>Empower individuals with limb differences:</a:t>
            </a:r>
            <a:r>
              <a:rPr lang="en-US" sz="1782" spc="-35">
                <a:solidFill>
                  <a:srgbClr val="145DA0"/>
                </a:solidFill>
                <a:latin typeface="Poppins"/>
                <a:ea typeface="Poppins"/>
                <a:cs typeface="Poppins"/>
                <a:sym typeface="Poppins"/>
              </a:rPr>
              <a:t> Enhance independence, mobility, and overall quality of life.</a:t>
            </a:r>
          </a:p>
          <a:p>
            <a:pPr algn="l">
              <a:lnSpc>
                <a:spcPts val="2495"/>
              </a:lnSpc>
            </a:pPr>
            <a:endParaRPr lang="en-US" sz="1782" spc="-35">
              <a:solidFill>
                <a:srgbClr val="145DA0"/>
              </a:solidFill>
              <a:latin typeface="Poppins"/>
              <a:ea typeface="Poppins"/>
              <a:cs typeface="Poppins"/>
              <a:sym typeface="Poppins"/>
            </a:endParaRPr>
          </a:p>
        </p:txBody>
      </p:sp>
      <p:sp>
        <p:nvSpPr>
          <p:cNvPr id="27" name="TextBox 27"/>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28" name="TextBox 28"/>
          <p:cNvSpPr txBox="1"/>
          <p:nvPr/>
        </p:nvSpPr>
        <p:spPr>
          <a:xfrm>
            <a:off x="10688346" y="3599072"/>
            <a:ext cx="5768345" cy="945328"/>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I</a:t>
            </a:r>
            <a:r>
              <a:rPr lang="en-US" sz="1782" b="1" spc="-35">
                <a:solidFill>
                  <a:srgbClr val="145DA0"/>
                </a:solidFill>
                <a:latin typeface="Poppins Bold"/>
                <a:ea typeface="Poppins Bold"/>
                <a:cs typeface="Poppins Bold"/>
                <a:sym typeface="Poppins Bold"/>
              </a:rPr>
              <a:t>mprove daily life challenges</a:t>
            </a:r>
            <a:r>
              <a:rPr lang="en-US" sz="1782" spc="-35">
                <a:solidFill>
                  <a:srgbClr val="145DA0"/>
                </a:solidFill>
                <a:latin typeface="Poppins"/>
                <a:ea typeface="Poppins"/>
                <a:cs typeface="Poppins"/>
                <a:sym typeface="Poppins"/>
              </a:rPr>
              <a:t>: Address difficulties with feeding, personal care, and mobility.</a:t>
            </a:r>
          </a:p>
          <a:p>
            <a:pPr algn="l">
              <a:lnSpc>
                <a:spcPts val="2495"/>
              </a:lnSpc>
            </a:pPr>
            <a:endParaRPr lang="en-US" sz="1782" spc="-35">
              <a:solidFill>
                <a:srgbClr val="145DA0"/>
              </a:solidFill>
              <a:latin typeface="Poppins"/>
              <a:ea typeface="Poppins"/>
              <a:cs typeface="Poppins"/>
              <a:sym typeface="Poppins"/>
            </a:endParaRPr>
          </a:p>
        </p:txBody>
      </p:sp>
      <p:sp>
        <p:nvSpPr>
          <p:cNvPr id="29" name="TextBox 29"/>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30" name="TextBox 30"/>
          <p:cNvSpPr txBox="1"/>
          <p:nvPr/>
        </p:nvSpPr>
        <p:spPr>
          <a:xfrm>
            <a:off x="10688346" y="5375752"/>
            <a:ext cx="5768345" cy="1573978"/>
          </a:xfrm>
          <a:prstGeom prst="rect">
            <a:avLst/>
          </a:prstGeom>
        </p:spPr>
        <p:txBody>
          <a:bodyPr lIns="0" tIns="0" rIns="0" bIns="0" rtlCol="0" anchor="t">
            <a:spAutoFit/>
          </a:bodyPr>
          <a:lstStyle/>
          <a:p>
            <a:pPr algn="l">
              <a:lnSpc>
                <a:spcPts val="2495"/>
              </a:lnSpc>
            </a:pPr>
            <a:r>
              <a:rPr lang="en-US" sz="1782" b="1" spc="-35">
                <a:solidFill>
                  <a:srgbClr val="145DA0"/>
                </a:solidFill>
                <a:latin typeface="Poppins Bold"/>
                <a:ea typeface="Poppins Bold"/>
                <a:cs typeface="Poppins Bold"/>
                <a:sym typeface="Poppins Bold"/>
              </a:rPr>
              <a:t>Promote autonomy, dignity, and confidence</a:t>
            </a:r>
            <a:r>
              <a:rPr lang="en-US" sz="1782" spc="-35">
                <a:solidFill>
                  <a:srgbClr val="145DA0"/>
                </a:solidFill>
                <a:latin typeface="Poppins"/>
                <a:ea typeface="Poppins"/>
                <a:cs typeface="Poppins"/>
                <a:sym typeface="Poppins"/>
              </a:rPr>
              <a:t>: Enable users to participate fully in society and reach their full potential.</a:t>
            </a:r>
          </a:p>
          <a:p>
            <a:pPr algn="l">
              <a:lnSpc>
                <a:spcPts val="2495"/>
              </a:lnSpc>
            </a:pPr>
            <a:endParaRPr lang="en-US" sz="1782" spc="-35">
              <a:solidFill>
                <a:srgbClr val="145DA0"/>
              </a:solidFill>
              <a:latin typeface="Poppins"/>
              <a:ea typeface="Poppins"/>
              <a:cs typeface="Poppins"/>
              <a:sym typeface="Poppins"/>
            </a:endParaRPr>
          </a:p>
          <a:p>
            <a:pPr algn="l">
              <a:lnSpc>
                <a:spcPts val="2495"/>
              </a:lnSpc>
            </a:pPr>
            <a:endParaRPr lang="en-US" sz="1782" spc="-35">
              <a:solidFill>
                <a:srgbClr val="145DA0"/>
              </a:solidFill>
              <a:latin typeface="Poppins"/>
              <a:ea typeface="Poppins"/>
              <a:cs typeface="Poppins"/>
              <a:sym typeface="Poppins"/>
            </a:endParaRPr>
          </a:p>
        </p:txBody>
      </p:sp>
      <p:sp>
        <p:nvSpPr>
          <p:cNvPr id="31" name="TextBox 31"/>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32" name="TextBox 32"/>
          <p:cNvSpPr txBox="1"/>
          <p:nvPr/>
        </p:nvSpPr>
        <p:spPr>
          <a:xfrm>
            <a:off x="10162447" y="7152433"/>
            <a:ext cx="5768345" cy="1259653"/>
          </a:xfrm>
          <a:prstGeom prst="rect">
            <a:avLst/>
          </a:prstGeom>
        </p:spPr>
        <p:txBody>
          <a:bodyPr lIns="0" tIns="0" rIns="0" bIns="0" rtlCol="0" anchor="t">
            <a:spAutoFit/>
          </a:bodyPr>
          <a:lstStyle/>
          <a:p>
            <a:pPr algn="l">
              <a:lnSpc>
                <a:spcPts val="2495"/>
              </a:lnSpc>
            </a:pPr>
            <a:r>
              <a:rPr lang="en-US" sz="1782" b="1" spc="-35">
                <a:solidFill>
                  <a:srgbClr val="145DA0"/>
                </a:solidFill>
                <a:latin typeface="Poppins Bold"/>
                <a:ea typeface="Poppins Bold"/>
                <a:cs typeface="Poppins Bold"/>
                <a:sym typeface="Poppins Bold"/>
              </a:rPr>
              <a:t>Social participation:</a:t>
            </a:r>
            <a:r>
              <a:rPr lang="en-US" sz="1782" spc="-35">
                <a:solidFill>
                  <a:srgbClr val="145DA0"/>
                </a:solidFill>
                <a:latin typeface="Poppins"/>
                <a:ea typeface="Poppins"/>
                <a:cs typeface="Poppins"/>
                <a:sym typeface="Poppins"/>
              </a:rPr>
              <a:t> Measuring the extent to which users are able to participate in social activities and events.</a:t>
            </a:r>
          </a:p>
          <a:p>
            <a:pPr algn="l">
              <a:lnSpc>
                <a:spcPts val="2495"/>
              </a:lnSpc>
            </a:pPr>
            <a:endParaRPr lang="en-US" sz="1782" spc="-35">
              <a:solidFill>
                <a:srgbClr val="145DA0"/>
              </a:solidFill>
              <a:latin typeface="Poppins"/>
              <a:ea typeface="Poppins"/>
              <a:cs typeface="Poppins"/>
              <a:sym typeface="Poppins"/>
            </a:endParaRPr>
          </a:p>
        </p:txBody>
      </p:sp>
      <p:sp>
        <p:nvSpPr>
          <p:cNvPr id="33" name="TextBox 33"/>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677384" y="3554719"/>
            <a:ext cx="10933231" cy="2853713"/>
          </a:xfrm>
          <a:prstGeom prst="rect">
            <a:avLst/>
          </a:prstGeom>
        </p:spPr>
        <p:txBody>
          <a:bodyPr lIns="0" tIns="0" rIns="0" bIns="0" rtlCol="0" anchor="t">
            <a:spAutoFit/>
          </a:bodyPr>
          <a:lstStyle/>
          <a:p>
            <a:pPr algn="ctr">
              <a:lnSpc>
                <a:spcPts val="23308"/>
              </a:lnSpc>
              <a:spcBef>
                <a:spcPct val="0"/>
              </a:spcBef>
            </a:pPr>
            <a:r>
              <a:rPr lang="en-US" sz="16648" b="1">
                <a:solidFill>
                  <a:srgbClr val="FFFFFF"/>
                </a:solidFill>
                <a:latin typeface="Open Sans Extra Bold"/>
                <a:ea typeface="Open Sans Extra Bold"/>
                <a:cs typeface="Open Sans Extra Bold"/>
                <a:sym typeface="Open Sans Extra Bold"/>
              </a:rPr>
              <a:t>Financials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38200" y="1297706"/>
            <a:ext cx="16286410" cy="8265393"/>
            <a:chOff x="0" y="0"/>
            <a:chExt cx="4469497" cy="2113092"/>
          </a:xfrm>
        </p:grpSpPr>
        <p:sp>
          <p:nvSpPr>
            <p:cNvPr id="3" name="Freeform 3"/>
            <p:cNvSpPr/>
            <p:nvPr/>
          </p:nvSpPr>
          <p:spPr>
            <a:xfrm>
              <a:off x="0" y="0"/>
              <a:ext cx="4469497" cy="2113092"/>
            </a:xfrm>
            <a:custGeom>
              <a:avLst/>
              <a:gdLst/>
              <a:ahLst/>
              <a:cxnLst/>
              <a:rect l="l" t="t" r="r" b="b"/>
              <a:pathLst>
                <a:path w="4469497" h="2113092">
                  <a:moveTo>
                    <a:pt x="0" y="0"/>
                  </a:moveTo>
                  <a:lnTo>
                    <a:pt x="4469497" y="0"/>
                  </a:lnTo>
                  <a:lnTo>
                    <a:pt x="4469497"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4469497"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6049657" y="1539476"/>
            <a:ext cx="5621064" cy="974478"/>
          </a:xfrm>
          <a:prstGeom prst="rect">
            <a:avLst/>
          </a:prstGeom>
        </p:spPr>
        <p:txBody>
          <a:bodyPr lIns="0" tIns="0" rIns="0" bIns="0" rtlCol="0" anchor="t">
            <a:spAutoFit/>
          </a:bodyPr>
          <a:lstStyle/>
          <a:p>
            <a:pPr marL="0" lvl="0" indent="0" algn="l">
              <a:lnSpc>
                <a:spcPts val="7902"/>
              </a:lnSpc>
              <a:spcBef>
                <a:spcPct val="0"/>
              </a:spcBef>
            </a:pPr>
            <a:r>
              <a:rPr lang="en-US" sz="5644">
                <a:solidFill>
                  <a:srgbClr val="FDFDFD"/>
                </a:solidFill>
                <a:latin typeface="Open Sans Extra Bold"/>
                <a:ea typeface="Open Sans Extra Bold"/>
                <a:cs typeface="Open Sans Extra Bold"/>
                <a:sym typeface="Open Sans Extra Bold"/>
              </a:rPr>
              <a:t>Cost Structure</a:t>
            </a:r>
          </a:p>
        </p:txBody>
      </p:sp>
      <p:sp>
        <p:nvSpPr>
          <p:cNvPr id="6" name="TextBox 6"/>
          <p:cNvSpPr txBox="1"/>
          <p:nvPr/>
        </p:nvSpPr>
        <p:spPr>
          <a:xfrm>
            <a:off x="3352800" y="3366594"/>
            <a:ext cx="11887200" cy="5477269"/>
          </a:xfrm>
          <a:prstGeom prst="rect">
            <a:avLst/>
          </a:prstGeom>
        </p:spPr>
        <p:txBody>
          <a:bodyPr wrap="square" lIns="0" tIns="0" rIns="0" bIns="0" rtlCol="0" anchor="t">
            <a:spAutoFit/>
          </a:bodyPr>
          <a:lstStyle/>
          <a:p>
            <a:pPr algn="l">
              <a:lnSpc>
                <a:spcPts val="3930"/>
              </a:lnSpc>
            </a:pPr>
            <a:r>
              <a:rPr lang="en-US" sz="2807" spc="-56" dirty="0">
                <a:solidFill>
                  <a:srgbClr val="FDFDFD"/>
                </a:solidFill>
                <a:latin typeface="Poppins"/>
                <a:ea typeface="Poppins"/>
                <a:cs typeface="Poppins"/>
                <a:sym typeface="Poppins"/>
              </a:rPr>
              <a:t>COGS Per Unit               - </a:t>
            </a:r>
            <a:r>
              <a:rPr lang="en-IN" sz="3200" dirty="0">
                <a:solidFill>
                  <a:schemeClr val="bg1">
                    <a:lumMod val="95000"/>
                  </a:schemeClr>
                </a:solidFill>
              </a:rPr>
              <a:t>7415/-</a:t>
            </a:r>
            <a:endParaRPr lang="en-US" sz="2807" spc="-56" dirty="0">
              <a:solidFill>
                <a:schemeClr val="bg1">
                  <a:lumMod val="95000"/>
                </a:schemeClr>
              </a:solidFill>
              <a:latin typeface="Poppins"/>
              <a:ea typeface="Poppins"/>
              <a:cs typeface="Poppins"/>
              <a:sym typeface="Poppins"/>
            </a:endParaRPr>
          </a:p>
          <a:p>
            <a:pPr algn="l">
              <a:lnSpc>
                <a:spcPts val="3930"/>
              </a:lnSpc>
            </a:pPr>
            <a:r>
              <a:rPr lang="en-US" sz="2807" spc="-56" dirty="0">
                <a:solidFill>
                  <a:schemeClr val="bg1">
                    <a:lumMod val="95000"/>
                  </a:schemeClr>
                </a:solidFill>
                <a:latin typeface="Poppins"/>
                <a:ea typeface="Poppins"/>
                <a:cs typeface="Poppins"/>
                <a:sym typeface="Poppins"/>
              </a:rPr>
              <a:t>Price Per Unit                 - </a:t>
            </a:r>
            <a:r>
              <a:rPr lang="en-IN" sz="3200" dirty="0">
                <a:solidFill>
                  <a:schemeClr val="bg1">
                    <a:lumMod val="95000"/>
                  </a:schemeClr>
                </a:solidFill>
              </a:rPr>
              <a:t>12000/- (estimated)</a:t>
            </a:r>
            <a:endParaRPr lang="en-US" sz="2807" spc="-56" dirty="0">
              <a:solidFill>
                <a:schemeClr val="bg1">
                  <a:lumMod val="95000"/>
                </a:schemeClr>
              </a:solidFill>
              <a:latin typeface="Poppins"/>
              <a:ea typeface="Poppins"/>
              <a:cs typeface="Poppins"/>
              <a:sym typeface="Poppins"/>
            </a:endParaRPr>
          </a:p>
          <a:p>
            <a:pPr algn="l">
              <a:lnSpc>
                <a:spcPts val="3930"/>
              </a:lnSpc>
            </a:pPr>
            <a:r>
              <a:rPr lang="en-US" sz="2807" spc="-56" dirty="0">
                <a:solidFill>
                  <a:schemeClr val="bg1">
                    <a:lumMod val="95000"/>
                  </a:schemeClr>
                </a:solidFill>
                <a:latin typeface="Poppins"/>
                <a:ea typeface="Poppins"/>
                <a:cs typeface="Poppins"/>
                <a:sym typeface="Poppins"/>
              </a:rPr>
              <a:t>Break Even In Units(Yearly)   - </a:t>
            </a:r>
            <a:r>
              <a:rPr lang="en-IN" sz="3200" dirty="0">
                <a:solidFill>
                  <a:schemeClr val="bg1">
                    <a:lumMod val="95000"/>
                  </a:schemeClr>
                </a:solidFill>
              </a:rPr>
              <a:t>61 units/year</a:t>
            </a:r>
            <a:endParaRPr lang="en-US" sz="2807" spc="-56" dirty="0">
              <a:solidFill>
                <a:schemeClr val="bg1">
                  <a:lumMod val="95000"/>
                </a:schemeClr>
              </a:solidFill>
              <a:latin typeface="Poppins"/>
              <a:ea typeface="Poppins"/>
              <a:cs typeface="Poppins"/>
              <a:sym typeface="Poppins"/>
            </a:endParaRPr>
          </a:p>
          <a:p>
            <a:pPr algn="l">
              <a:lnSpc>
                <a:spcPts val="3930"/>
              </a:lnSpc>
            </a:pPr>
            <a:r>
              <a:rPr lang="en-US" sz="2807" spc="-56" dirty="0">
                <a:solidFill>
                  <a:schemeClr val="bg1">
                    <a:lumMod val="95000"/>
                  </a:schemeClr>
                </a:solidFill>
                <a:latin typeface="Poppins"/>
                <a:ea typeface="Poppins"/>
                <a:cs typeface="Poppins"/>
                <a:sym typeface="Poppins"/>
              </a:rPr>
              <a:t>Burn Rate (Monthly)    - </a:t>
            </a:r>
            <a:r>
              <a:rPr lang="en-IN" sz="3200" dirty="0">
                <a:solidFill>
                  <a:schemeClr val="bg1">
                    <a:lumMod val="95000"/>
                  </a:schemeClr>
                </a:solidFill>
              </a:rPr>
              <a:t>23,000/month</a:t>
            </a:r>
            <a:endParaRPr lang="en-US" sz="2807" spc="-56" dirty="0">
              <a:solidFill>
                <a:schemeClr val="bg1">
                  <a:lumMod val="95000"/>
                </a:schemeClr>
              </a:solidFill>
              <a:latin typeface="Poppins"/>
              <a:ea typeface="Poppins"/>
              <a:cs typeface="Poppins"/>
              <a:sym typeface="Poppins"/>
            </a:endParaRPr>
          </a:p>
          <a:p>
            <a:pPr algn="l">
              <a:lnSpc>
                <a:spcPts val="3930"/>
              </a:lnSpc>
            </a:pPr>
            <a:endParaRPr lang="en-US" sz="2807" spc="-56" dirty="0">
              <a:solidFill>
                <a:schemeClr val="bg1">
                  <a:lumMod val="95000"/>
                </a:schemeClr>
              </a:solidFill>
              <a:latin typeface="Poppins"/>
              <a:ea typeface="Poppins"/>
              <a:cs typeface="Poppins"/>
              <a:sym typeface="Poppins"/>
            </a:endParaRPr>
          </a:p>
          <a:p>
            <a:pPr algn="l">
              <a:lnSpc>
                <a:spcPts val="3930"/>
              </a:lnSpc>
            </a:pPr>
            <a:r>
              <a:rPr lang="en-US" sz="2807" spc="-56" dirty="0">
                <a:solidFill>
                  <a:schemeClr val="bg1">
                    <a:lumMod val="95000"/>
                  </a:schemeClr>
                </a:solidFill>
                <a:latin typeface="Poppins"/>
                <a:ea typeface="Poppins"/>
                <a:cs typeface="Poppins"/>
                <a:sym typeface="Poppins"/>
              </a:rPr>
              <a:t>                                                     Break Out of OPEX</a:t>
            </a:r>
          </a:p>
          <a:p>
            <a:pPr algn="l">
              <a:lnSpc>
                <a:spcPts val="3930"/>
              </a:lnSpc>
            </a:pPr>
            <a:endParaRPr lang="en-US" sz="2807" spc="-56" dirty="0">
              <a:solidFill>
                <a:schemeClr val="bg1">
                  <a:lumMod val="95000"/>
                </a:schemeClr>
              </a:solidFill>
              <a:latin typeface="Poppins"/>
              <a:ea typeface="Poppins"/>
              <a:cs typeface="Poppins"/>
              <a:sym typeface="Poppins"/>
            </a:endParaRPr>
          </a:p>
          <a:p>
            <a:pPr algn="l">
              <a:lnSpc>
                <a:spcPts val="3930"/>
              </a:lnSpc>
            </a:pPr>
            <a:r>
              <a:rPr lang="en-US" sz="2807" spc="-56" dirty="0">
                <a:solidFill>
                  <a:schemeClr val="bg1">
                    <a:lumMod val="95000"/>
                  </a:schemeClr>
                </a:solidFill>
                <a:latin typeface="Poppins"/>
                <a:ea typeface="Poppins"/>
                <a:cs typeface="Poppins"/>
                <a:sym typeface="Poppins"/>
              </a:rPr>
              <a:t>Marketing                     - </a:t>
            </a:r>
            <a:r>
              <a:rPr lang="en-IN" sz="3200" dirty="0">
                <a:solidFill>
                  <a:schemeClr val="bg1">
                    <a:lumMod val="95000"/>
                  </a:schemeClr>
                </a:solidFill>
              </a:rPr>
              <a:t>10,000/-</a:t>
            </a:r>
            <a:r>
              <a:rPr lang="en-US" sz="2807" spc="-56" dirty="0">
                <a:solidFill>
                  <a:schemeClr val="bg1">
                    <a:lumMod val="95000"/>
                  </a:schemeClr>
                </a:solidFill>
                <a:latin typeface="Poppins"/>
                <a:ea typeface="Poppins"/>
                <a:cs typeface="Poppins"/>
                <a:sym typeface="Poppins"/>
              </a:rPr>
              <a:t>  </a:t>
            </a:r>
          </a:p>
          <a:p>
            <a:pPr algn="l">
              <a:lnSpc>
                <a:spcPts val="3930"/>
              </a:lnSpc>
            </a:pPr>
            <a:r>
              <a:rPr lang="en-US" sz="2807" spc="-56" dirty="0">
                <a:solidFill>
                  <a:schemeClr val="bg1">
                    <a:lumMod val="95000"/>
                  </a:schemeClr>
                </a:solidFill>
                <a:latin typeface="Poppins"/>
                <a:ea typeface="Poppins"/>
                <a:cs typeface="Poppins"/>
                <a:sym typeface="Poppins"/>
              </a:rPr>
              <a:t>Administrative            - </a:t>
            </a:r>
            <a:r>
              <a:rPr lang="en-IN" sz="3200" dirty="0">
                <a:solidFill>
                  <a:schemeClr val="bg1">
                    <a:lumMod val="95000"/>
                  </a:schemeClr>
                </a:solidFill>
              </a:rPr>
              <a:t>5,000/-</a:t>
            </a:r>
            <a:endParaRPr lang="en-US" sz="2807" spc="-56" dirty="0">
              <a:solidFill>
                <a:schemeClr val="bg1">
                  <a:lumMod val="95000"/>
                </a:schemeClr>
              </a:solidFill>
              <a:latin typeface="Poppins"/>
              <a:ea typeface="Poppins"/>
              <a:cs typeface="Poppins"/>
              <a:sym typeface="Poppins"/>
            </a:endParaRPr>
          </a:p>
          <a:p>
            <a:pPr algn="l">
              <a:lnSpc>
                <a:spcPts val="3930"/>
              </a:lnSpc>
            </a:pPr>
            <a:r>
              <a:rPr lang="en-US" sz="2807" spc="-56" dirty="0">
                <a:solidFill>
                  <a:schemeClr val="bg1">
                    <a:lumMod val="95000"/>
                  </a:schemeClr>
                </a:solidFill>
                <a:latin typeface="Poppins"/>
                <a:ea typeface="Poppins"/>
                <a:cs typeface="Poppins"/>
                <a:sym typeface="Poppins"/>
              </a:rPr>
              <a:t>R&amp;D                                - </a:t>
            </a:r>
            <a:r>
              <a:rPr lang="en-IN" sz="3200" dirty="0">
                <a:solidFill>
                  <a:schemeClr val="bg1">
                    <a:lumMod val="95000"/>
                  </a:schemeClr>
                </a:solidFill>
              </a:rPr>
              <a:t>8,000/-</a:t>
            </a:r>
            <a:r>
              <a:rPr lang="en-US" sz="2807" spc="-56" dirty="0">
                <a:solidFill>
                  <a:schemeClr val="bg1">
                    <a:lumMod val="95000"/>
                  </a:schemeClr>
                </a:solidFill>
                <a:latin typeface="Poppins"/>
                <a:ea typeface="Poppins"/>
                <a:cs typeface="Poppins"/>
                <a:sym typeface="Poppins"/>
              </a:rPr>
              <a:t>                </a:t>
            </a:r>
          </a:p>
          <a:p>
            <a:pPr marL="0" lvl="0" indent="0" algn="l">
              <a:lnSpc>
                <a:spcPts val="3930"/>
              </a:lnSpc>
              <a:spcBef>
                <a:spcPct val="0"/>
              </a:spcBef>
            </a:pPr>
            <a:endParaRPr lang="en-US" sz="2807" spc="-56" dirty="0">
              <a:solidFill>
                <a:srgbClr val="FDFDFD"/>
              </a:solidFill>
              <a:latin typeface="Poppins"/>
              <a:ea typeface="Poppins"/>
              <a:cs typeface="Poppins"/>
              <a:sym typeface="Poppins"/>
            </a:endParaRPr>
          </a:p>
        </p:txBody>
      </p:sp>
      <p:grpSp>
        <p:nvGrpSpPr>
          <p:cNvPr id="7" name="Group 7"/>
          <p:cNvGrpSpPr/>
          <p:nvPr/>
        </p:nvGrpSpPr>
        <p:grpSpPr>
          <a:xfrm>
            <a:off x="15645043" y="8380118"/>
            <a:ext cx="7523780" cy="752378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3694561" y="-4270713"/>
            <a:ext cx="5924489" cy="59244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078997" y="1798910"/>
            <a:ext cx="14130007" cy="6689180"/>
            <a:chOff x="0" y="0"/>
            <a:chExt cx="18840009" cy="8918907"/>
          </a:xfrm>
        </p:grpSpPr>
        <p:grpSp>
          <p:nvGrpSpPr>
            <p:cNvPr id="4" name="Group 4"/>
            <p:cNvGrpSpPr/>
            <p:nvPr/>
          </p:nvGrpSpPr>
          <p:grpSpPr>
            <a:xfrm>
              <a:off x="0" y="0"/>
              <a:ext cx="18840009" cy="8918907"/>
              <a:chOff x="0" y="0"/>
              <a:chExt cx="3721483" cy="1761759"/>
            </a:xfrm>
          </p:grpSpPr>
          <p:sp>
            <p:nvSpPr>
              <p:cNvPr id="5" name="Freeform 5"/>
              <p:cNvSpPr/>
              <p:nvPr/>
            </p:nvSpPr>
            <p:spPr>
              <a:xfrm>
                <a:off x="0" y="0"/>
                <a:ext cx="3721483" cy="1761759"/>
              </a:xfrm>
              <a:custGeom>
                <a:avLst/>
                <a:gdLst/>
                <a:ahLst/>
                <a:cxnLst/>
                <a:rect l="l" t="t" r="r" b="b"/>
                <a:pathLst>
                  <a:path w="3721483" h="1761759">
                    <a:moveTo>
                      <a:pt x="0" y="0"/>
                    </a:moveTo>
                    <a:lnTo>
                      <a:pt x="3721483" y="0"/>
                    </a:lnTo>
                    <a:lnTo>
                      <a:pt x="3721483" y="1761759"/>
                    </a:lnTo>
                    <a:lnTo>
                      <a:pt x="0" y="1761759"/>
                    </a:lnTo>
                    <a:close/>
                  </a:path>
                </a:pathLst>
              </a:custGeom>
              <a:solidFill>
                <a:srgbClr val="145DA0"/>
              </a:solidFill>
              <a:ln w="38100" cap="sq">
                <a:solidFill>
                  <a:srgbClr val="FFFFFF"/>
                </a:solidFill>
                <a:prstDash val="solid"/>
                <a:miter/>
              </a:ln>
            </p:spPr>
          </p:sp>
          <p:sp>
            <p:nvSpPr>
              <p:cNvPr id="6" name="TextBox 6"/>
              <p:cNvSpPr txBox="1"/>
              <p:nvPr/>
            </p:nvSpPr>
            <p:spPr>
              <a:xfrm>
                <a:off x="0" y="-76200"/>
                <a:ext cx="3721483" cy="1837959"/>
              </a:xfrm>
              <a:prstGeom prst="rect">
                <a:avLst/>
              </a:prstGeom>
            </p:spPr>
            <p:txBody>
              <a:bodyPr lIns="50800" tIns="50800" rIns="50800" bIns="50800" rtlCol="0" anchor="ctr"/>
              <a:lstStyle/>
              <a:p>
                <a:pPr algn="ctr">
                  <a:lnSpc>
                    <a:spcPts val="5459"/>
                  </a:lnSpc>
                </a:pPr>
                <a:r>
                  <a:rPr lang="en-US" sz="3899" dirty="0">
                    <a:solidFill>
                      <a:srgbClr val="FFFFFF"/>
                    </a:solidFill>
                    <a:latin typeface="Open Sans Extra Bold"/>
                    <a:ea typeface="Open Sans Extra Bold"/>
                    <a:cs typeface="Open Sans Extra Bold"/>
                    <a:sym typeface="Open Sans Extra Bold"/>
                  </a:rPr>
                  <a:t>Revenue Model</a:t>
                </a:r>
              </a:p>
              <a:p>
                <a:pPr algn="ctr">
                  <a:lnSpc>
                    <a:spcPts val="2659"/>
                  </a:lnSpc>
                </a:pPr>
                <a:r>
                  <a:rPr lang="en-US" sz="1899" dirty="0">
                    <a:solidFill>
                      <a:srgbClr val="FFFFFF"/>
                    </a:solidFill>
                    <a:latin typeface="Open Sans Extra Bold"/>
                    <a:ea typeface="Open Sans Extra Bold"/>
                    <a:cs typeface="Open Sans Extra Bold"/>
                    <a:sym typeface="Open Sans Extra Bold"/>
                  </a:rPr>
                  <a:t>Upfront prosthetic hand </a:t>
                </a:r>
              </a:p>
              <a:p>
                <a:pPr algn="ctr">
                  <a:lnSpc>
                    <a:spcPts val="2659"/>
                  </a:lnSpc>
                </a:pPr>
                <a:r>
                  <a:rPr lang="en-US" sz="1899" dirty="0">
                    <a:solidFill>
                      <a:srgbClr val="FFFFFF"/>
                    </a:solidFill>
                    <a:latin typeface="Open Sans Extra Bold"/>
                    <a:ea typeface="Open Sans Extra Bold"/>
                    <a:cs typeface="Open Sans Extra Bold"/>
                    <a:sym typeface="Open Sans Extra Bold"/>
                  </a:rPr>
                  <a:t>Revenue : </a:t>
                </a:r>
                <a:r>
                  <a:rPr lang="en-US" sz="1899" dirty="0" smtClean="0">
                    <a:solidFill>
                      <a:srgbClr val="FFFFFF"/>
                    </a:solidFill>
                    <a:latin typeface="Open Sans Extra Bold"/>
                    <a:ea typeface="Open Sans Extra Bold"/>
                    <a:cs typeface="Open Sans Extra Bold"/>
                    <a:sym typeface="Open Sans Extra Bold"/>
                  </a:rPr>
                  <a:t>Rs.12000/-</a:t>
                </a:r>
                <a:endParaRPr lang="en-US" sz="1899" dirty="0">
                  <a:solidFill>
                    <a:srgbClr val="FFFFFF"/>
                  </a:solidFill>
                  <a:latin typeface="Open Sans Extra Bold"/>
                  <a:ea typeface="Open Sans Extra Bold"/>
                  <a:cs typeface="Open Sans Extra Bold"/>
                  <a:sym typeface="Open Sans Extra Bold"/>
                </a:endParaRPr>
              </a:p>
              <a:p>
                <a:pPr algn="ctr">
                  <a:lnSpc>
                    <a:spcPts val="2659"/>
                  </a:lnSpc>
                </a:pPr>
                <a:r>
                  <a:rPr lang="en-US" sz="1899" dirty="0">
                    <a:solidFill>
                      <a:srgbClr val="FFFFFF"/>
                    </a:solidFill>
                    <a:latin typeface="Open Sans Extra Bold"/>
                    <a:ea typeface="Open Sans Extra Bold"/>
                    <a:cs typeface="Open Sans Extra Bold"/>
                    <a:sym typeface="Open Sans Extra Bold"/>
                  </a:rPr>
                  <a:t>Gross Margin : </a:t>
                </a:r>
                <a:r>
                  <a:rPr lang="en-US" sz="1899" dirty="0" err="1">
                    <a:solidFill>
                      <a:srgbClr val="FFFFFF"/>
                    </a:solidFill>
                    <a:latin typeface="Open Sans Extra Bold"/>
                    <a:ea typeface="Open Sans Extra Bold"/>
                    <a:cs typeface="Open Sans Extra Bold"/>
                    <a:sym typeface="Open Sans Extra Bold"/>
                  </a:rPr>
                  <a:t>Rs</a:t>
                </a:r>
                <a:r>
                  <a:rPr lang="en-US" sz="1899" dirty="0">
                    <a:solidFill>
                      <a:srgbClr val="FFFFFF"/>
                    </a:solidFill>
                    <a:latin typeface="Open Sans Extra Bold"/>
                    <a:ea typeface="Open Sans Extra Bold"/>
                    <a:cs typeface="Open Sans Extra Bold"/>
                    <a:sym typeface="Open Sans Extra Bold"/>
                  </a:rPr>
                  <a:t>.  </a:t>
                </a:r>
                <a:r>
                  <a:rPr lang="en-US" sz="1899" smtClean="0">
                    <a:solidFill>
                      <a:srgbClr val="FFFFFF"/>
                    </a:solidFill>
                    <a:latin typeface="Open Sans Extra Bold"/>
                    <a:ea typeface="Open Sans Extra Bold"/>
                    <a:cs typeface="Open Sans Extra Bold"/>
                    <a:sym typeface="Open Sans Extra Bold"/>
                  </a:rPr>
                  <a:t>7,415/-</a:t>
                </a:r>
                <a:endParaRPr lang="en-US" sz="1899" dirty="0">
                  <a:solidFill>
                    <a:srgbClr val="FFFFFF"/>
                  </a:solidFill>
                  <a:latin typeface="Open Sans Extra Bold"/>
                  <a:ea typeface="Open Sans Extra Bold"/>
                  <a:cs typeface="Open Sans Extra Bold"/>
                  <a:sym typeface="Open Sans Extra Bold"/>
                </a:endParaRPr>
              </a:p>
              <a:p>
                <a:pPr algn="ctr">
                  <a:lnSpc>
                    <a:spcPts val="2659"/>
                  </a:lnSpc>
                </a:pPr>
                <a:endParaRPr lang="en-US" sz="1899" dirty="0">
                  <a:solidFill>
                    <a:srgbClr val="FFFFFF"/>
                  </a:solidFill>
                  <a:latin typeface="Open Sans Extra Bold"/>
                  <a:ea typeface="Open Sans Extra Bold"/>
                  <a:cs typeface="Open Sans Extra Bold"/>
                  <a:sym typeface="Open Sans Extra Bold"/>
                </a:endParaRPr>
              </a:p>
              <a:p>
                <a:pPr algn="ctr">
                  <a:lnSpc>
                    <a:spcPts val="2659"/>
                  </a:lnSpc>
                </a:pPr>
                <a:endParaRPr lang="en-US" sz="1899" dirty="0">
                  <a:solidFill>
                    <a:srgbClr val="FFFFFF"/>
                  </a:solidFill>
                  <a:latin typeface="Open Sans Extra Bold"/>
                  <a:ea typeface="Open Sans Extra Bold"/>
                  <a:cs typeface="Open Sans Extra Bold"/>
                  <a:sym typeface="Open Sans Extra Bold"/>
                </a:endParaRPr>
              </a:p>
              <a:p>
                <a:pPr algn="ctr">
                  <a:lnSpc>
                    <a:spcPts val="5459"/>
                  </a:lnSpc>
                </a:pPr>
                <a:r>
                  <a:rPr lang="en-US" sz="3899" dirty="0">
                    <a:solidFill>
                      <a:srgbClr val="FFFFFF"/>
                    </a:solidFill>
                    <a:latin typeface="Open Sans Extra Bold"/>
                    <a:ea typeface="Open Sans Extra Bold"/>
                    <a:cs typeface="Open Sans Extra Bold"/>
                    <a:sym typeface="Open Sans Extra Bold"/>
                  </a:rPr>
                  <a:t>Sources of Revenue</a:t>
                </a:r>
              </a:p>
              <a:p>
                <a:pPr algn="ctr">
                  <a:lnSpc>
                    <a:spcPts val="2659"/>
                  </a:lnSpc>
                </a:pPr>
                <a:r>
                  <a:rPr lang="en-US" sz="1899" dirty="0">
                    <a:solidFill>
                      <a:srgbClr val="FFFFFF"/>
                    </a:solidFill>
                    <a:latin typeface="Open Sans Extra Bold"/>
                    <a:ea typeface="Open Sans Extra Bold"/>
                    <a:cs typeface="Open Sans Extra Bold"/>
                    <a:sym typeface="Open Sans Extra Bold"/>
                  </a:rPr>
                  <a:t>1.Direct purchase of </a:t>
                </a:r>
                <a:r>
                  <a:rPr lang="en-US" sz="1899" dirty="0" err="1">
                    <a:solidFill>
                      <a:srgbClr val="FFFFFF"/>
                    </a:solidFill>
                    <a:latin typeface="Open Sans Extra Bold"/>
                    <a:ea typeface="Open Sans Extra Bold"/>
                    <a:cs typeface="Open Sans Extra Bold"/>
                    <a:sym typeface="Open Sans Extra Bold"/>
                  </a:rPr>
                  <a:t>Myosync</a:t>
                </a:r>
                <a:endParaRPr lang="en-US" sz="1899" dirty="0">
                  <a:solidFill>
                    <a:srgbClr val="FFFFFF"/>
                  </a:solidFill>
                  <a:latin typeface="Open Sans Extra Bold"/>
                  <a:ea typeface="Open Sans Extra Bold"/>
                  <a:cs typeface="Open Sans Extra Bold"/>
                  <a:sym typeface="Open Sans Extra Bold"/>
                </a:endParaRPr>
              </a:p>
              <a:p>
                <a:pPr algn="ctr">
                  <a:lnSpc>
                    <a:spcPts val="2659"/>
                  </a:lnSpc>
                </a:pPr>
                <a:r>
                  <a:rPr lang="en-US" sz="1899" dirty="0">
                    <a:solidFill>
                      <a:srgbClr val="FFFFFF"/>
                    </a:solidFill>
                    <a:latin typeface="Open Sans Extra Bold"/>
                    <a:ea typeface="Open Sans Extra Bold"/>
                    <a:cs typeface="Open Sans Extra Bold"/>
                    <a:sym typeface="Open Sans Extra Bold"/>
                  </a:rPr>
                  <a:t>2.Maintenance and Servicing</a:t>
                </a:r>
              </a:p>
            </p:txBody>
          </p:sp>
        </p:grpSp>
        <p:sp>
          <p:nvSpPr>
            <p:cNvPr id="7" name="TextBox 7"/>
            <p:cNvSpPr txBox="1"/>
            <p:nvPr/>
          </p:nvSpPr>
          <p:spPr>
            <a:xfrm>
              <a:off x="1648923" y="-171450"/>
              <a:ext cx="15496599" cy="2010959"/>
            </a:xfrm>
            <a:prstGeom prst="rect">
              <a:avLst/>
            </a:prstGeom>
          </p:spPr>
          <p:txBody>
            <a:bodyPr lIns="0" tIns="0" rIns="0" bIns="0" rtlCol="0" anchor="t">
              <a:spAutoFit/>
            </a:bodyPr>
            <a:lstStyle/>
            <a:p>
              <a:pPr marL="0" lvl="0" indent="0" algn="ctr">
                <a:lnSpc>
                  <a:spcPts val="12682"/>
                </a:lnSpc>
                <a:spcBef>
                  <a:spcPct val="0"/>
                </a:spcBef>
              </a:pPr>
              <a:r>
                <a:rPr lang="en-US" sz="9058" dirty="0">
                  <a:solidFill>
                    <a:srgbClr val="FFFFFF"/>
                  </a:solidFill>
                  <a:latin typeface="Open Sans Extra Bold"/>
                  <a:ea typeface="Open Sans Extra Bold"/>
                  <a:cs typeface="Open Sans Extra Bold"/>
                  <a:sym typeface="Open Sans Extra Bold"/>
                </a:rPr>
                <a:t>REVENUE STREAMS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6644" y="325905"/>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3043794" y="2912859"/>
            <a:ext cx="4154377" cy="4628504"/>
            <a:chOff x="0" y="0"/>
            <a:chExt cx="5539169" cy="6171339"/>
          </a:xfrm>
        </p:grpSpPr>
        <p:grpSp>
          <p:nvGrpSpPr>
            <p:cNvPr id="6" name="Group 6"/>
            <p:cNvGrpSpPr/>
            <p:nvPr/>
          </p:nvGrpSpPr>
          <p:grpSpPr>
            <a:xfrm>
              <a:off x="0" y="0"/>
              <a:ext cx="5500355" cy="6171339"/>
              <a:chOff x="0" y="0"/>
              <a:chExt cx="1451786" cy="1628888"/>
            </a:xfrm>
          </p:grpSpPr>
          <p:sp>
            <p:nvSpPr>
              <p:cNvPr id="7" name="Freeform 7"/>
              <p:cNvSpPr/>
              <p:nvPr/>
            </p:nvSpPr>
            <p:spPr>
              <a:xfrm>
                <a:off x="0" y="0"/>
                <a:ext cx="1451786" cy="1628888"/>
              </a:xfrm>
              <a:custGeom>
                <a:avLst/>
                <a:gdLst/>
                <a:ahLst/>
                <a:cxnLst/>
                <a:rect l="l" t="t" r="r" b="b"/>
                <a:pathLst>
                  <a:path w="1451786" h="1628888">
                    <a:moveTo>
                      <a:pt x="44928" y="0"/>
                    </a:moveTo>
                    <a:lnTo>
                      <a:pt x="1406858" y="0"/>
                    </a:lnTo>
                    <a:cubicBezTo>
                      <a:pt x="1431671" y="0"/>
                      <a:pt x="1451786" y="20115"/>
                      <a:pt x="1451786" y="44928"/>
                    </a:cubicBezTo>
                    <a:lnTo>
                      <a:pt x="1451786" y="1583959"/>
                    </a:lnTo>
                    <a:cubicBezTo>
                      <a:pt x="1451786" y="1608773"/>
                      <a:pt x="1431671" y="1628888"/>
                      <a:pt x="1406858" y="1628888"/>
                    </a:cubicBezTo>
                    <a:lnTo>
                      <a:pt x="44928" y="1628888"/>
                    </a:lnTo>
                    <a:cubicBezTo>
                      <a:pt x="20115" y="1628888"/>
                      <a:pt x="0" y="1608773"/>
                      <a:pt x="0" y="1583959"/>
                    </a:cubicBezTo>
                    <a:lnTo>
                      <a:pt x="0" y="44928"/>
                    </a:lnTo>
                    <a:cubicBezTo>
                      <a:pt x="0" y="20115"/>
                      <a:pt x="20115" y="0"/>
                      <a:pt x="44928" y="0"/>
                    </a:cubicBezTo>
                    <a:close/>
                  </a:path>
                </a:pathLst>
              </a:custGeom>
              <a:solidFill>
                <a:srgbClr val="FDFDFD"/>
              </a:solidFill>
              <a:ln w="38100" cap="rnd">
                <a:solidFill>
                  <a:srgbClr val="145DA0"/>
                </a:solidFill>
                <a:prstDash val="solid"/>
                <a:round/>
              </a:ln>
            </p:spPr>
          </p:sp>
          <p:sp>
            <p:nvSpPr>
              <p:cNvPr id="8" name="TextBox 8"/>
              <p:cNvSpPr txBox="1"/>
              <p:nvPr/>
            </p:nvSpPr>
            <p:spPr>
              <a:xfrm>
                <a:off x="0" y="-38100"/>
                <a:ext cx="1451786" cy="166698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96192" y="3395441"/>
              <a:ext cx="4543772" cy="1351203"/>
            </a:xfrm>
            <a:prstGeom prst="rect">
              <a:avLst/>
            </a:prstGeom>
          </p:spPr>
          <p:txBody>
            <a:bodyPr lIns="0" tIns="0" rIns="0" bIns="0" rtlCol="0" anchor="t">
              <a:spAutoFit/>
            </a:bodyPr>
            <a:lstStyle/>
            <a:p>
              <a:pPr marL="312262" lvl="1" indent="-156131" algn="ctr">
                <a:lnSpc>
                  <a:spcPts val="2024"/>
                </a:lnSpc>
                <a:buFont typeface="Arial"/>
                <a:buChar char="•"/>
              </a:pPr>
              <a:r>
                <a:rPr lang="en-US" sz="1446" spc="-28">
                  <a:solidFill>
                    <a:srgbClr val="145DA0"/>
                  </a:solidFill>
                  <a:latin typeface="Poppins"/>
                  <a:ea typeface="Poppins"/>
                  <a:cs typeface="Poppins"/>
                  <a:sym typeface="Poppins"/>
                </a:rPr>
                <a:t>An Innovation idea to make the prosthetic hand move.</a:t>
              </a:r>
            </a:p>
            <a:p>
              <a:pPr marL="312262" lvl="1" indent="-156131" algn="ctr">
                <a:lnSpc>
                  <a:spcPts val="2024"/>
                </a:lnSpc>
                <a:buFont typeface="Arial"/>
                <a:buChar char="•"/>
              </a:pPr>
              <a:r>
                <a:rPr lang="en-US" sz="1446" spc="-28">
                  <a:solidFill>
                    <a:srgbClr val="145DA0"/>
                  </a:solidFill>
                  <a:latin typeface="Poppins"/>
                  <a:ea typeface="Poppins"/>
                  <a:cs typeface="Poppins"/>
                  <a:sym typeface="Poppins"/>
                </a:rPr>
                <a:t>To move the problem prosthetic hand with Human EMG signals.</a:t>
              </a:r>
            </a:p>
          </p:txBody>
        </p:sp>
        <p:sp>
          <p:nvSpPr>
            <p:cNvPr id="10" name="AutoShape 10"/>
            <p:cNvSpPr/>
            <p:nvPr/>
          </p:nvSpPr>
          <p:spPr>
            <a:xfrm>
              <a:off x="0" y="3111069"/>
              <a:ext cx="5539169" cy="0"/>
            </a:xfrm>
            <a:prstGeom prst="line">
              <a:avLst/>
            </a:prstGeom>
            <a:ln w="48646" cap="flat">
              <a:solidFill>
                <a:srgbClr val="145DA0"/>
              </a:solidFill>
              <a:prstDash val="solid"/>
              <a:headEnd type="none" w="sm" len="sm"/>
              <a:tailEnd type="none" w="sm" len="sm"/>
            </a:ln>
          </p:spPr>
        </p:sp>
        <p:sp>
          <p:nvSpPr>
            <p:cNvPr id="11" name="Freeform 11"/>
            <p:cNvSpPr/>
            <p:nvPr/>
          </p:nvSpPr>
          <p:spPr>
            <a:xfrm>
              <a:off x="1736185" y="484212"/>
              <a:ext cx="2027985" cy="2027985"/>
            </a:xfrm>
            <a:custGeom>
              <a:avLst/>
              <a:gdLst/>
              <a:ahLst/>
              <a:cxnLst/>
              <a:rect l="l" t="t" r="r" b="b"/>
              <a:pathLst>
                <a:path w="2027985" h="2027985">
                  <a:moveTo>
                    <a:pt x="0" y="0"/>
                  </a:moveTo>
                  <a:lnTo>
                    <a:pt x="2027985" y="0"/>
                  </a:lnTo>
                  <a:lnTo>
                    <a:pt x="2027985" y="2027985"/>
                  </a:lnTo>
                  <a:lnTo>
                    <a:pt x="0" y="2027985"/>
                  </a:lnTo>
                  <a:lnTo>
                    <a:pt x="0" y="0"/>
                  </a:lnTo>
                  <a:close/>
                </a:path>
              </a:pathLst>
            </a:custGeom>
            <a:blipFill>
              <a:blip r:embed="rId2"/>
              <a:stretch>
                <a:fillRect/>
              </a:stretch>
            </a:blipFill>
          </p:spPr>
        </p:sp>
        <p:sp>
          <p:nvSpPr>
            <p:cNvPr id="12" name="TextBox 12"/>
            <p:cNvSpPr txBox="1"/>
            <p:nvPr/>
          </p:nvSpPr>
          <p:spPr>
            <a:xfrm>
              <a:off x="599780" y="2578872"/>
              <a:ext cx="4654655" cy="395316"/>
            </a:xfrm>
            <a:prstGeom prst="rect">
              <a:avLst/>
            </a:prstGeom>
          </p:spPr>
          <p:txBody>
            <a:bodyPr lIns="0" tIns="0" rIns="0" bIns="0" rtlCol="0" anchor="t">
              <a:spAutoFit/>
            </a:bodyPr>
            <a:lstStyle/>
            <a:p>
              <a:pPr algn="ctr">
                <a:lnSpc>
                  <a:spcPts val="2426"/>
                </a:lnSpc>
                <a:spcBef>
                  <a:spcPct val="0"/>
                </a:spcBef>
              </a:pPr>
              <a:r>
                <a:rPr lang="en-US" sz="1733" b="1">
                  <a:solidFill>
                    <a:srgbClr val="145DA0"/>
                  </a:solidFill>
                  <a:latin typeface="Poppins Bold"/>
                  <a:ea typeface="Poppins Bold"/>
                  <a:cs typeface="Poppins Bold"/>
                  <a:sym typeface="Poppins Bold"/>
                </a:rPr>
                <a:t>Empower every move</a:t>
              </a:r>
            </a:p>
          </p:txBody>
        </p:sp>
      </p:grpSp>
      <p:grpSp>
        <p:nvGrpSpPr>
          <p:cNvPr id="13" name="Group 13"/>
          <p:cNvGrpSpPr/>
          <p:nvPr/>
        </p:nvGrpSpPr>
        <p:grpSpPr>
          <a:xfrm>
            <a:off x="2206479" y="3009413"/>
            <a:ext cx="4025873" cy="4626880"/>
            <a:chOff x="0" y="0"/>
            <a:chExt cx="5367831" cy="6169173"/>
          </a:xfrm>
        </p:grpSpPr>
        <p:grpSp>
          <p:nvGrpSpPr>
            <p:cNvPr id="14" name="Group 14"/>
            <p:cNvGrpSpPr/>
            <p:nvPr/>
          </p:nvGrpSpPr>
          <p:grpSpPr>
            <a:xfrm>
              <a:off x="0" y="0"/>
              <a:ext cx="5367831" cy="6169173"/>
              <a:chOff x="0" y="0"/>
              <a:chExt cx="1385178" cy="1591966"/>
            </a:xfrm>
          </p:grpSpPr>
          <p:sp>
            <p:nvSpPr>
              <p:cNvPr id="15" name="Freeform 15"/>
              <p:cNvSpPr/>
              <p:nvPr/>
            </p:nvSpPr>
            <p:spPr>
              <a:xfrm>
                <a:off x="0" y="0"/>
                <a:ext cx="1385178" cy="1591966"/>
              </a:xfrm>
              <a:custGeom>
                <a:avLst/>
                <a:gdLst/>
                <a:ahLst/>
                <a:cxnLst/>
                <a:rect l="l" t="t" r="r" b="b"/>
                <a:pathLst>
                  <a:path w="1385178" h="1591966">
                    <a:moveTo>
                      <a:pt x="47089" y="0"/>
                    </a:moveTo>
                    <a:lnTo>
                      <a:pt x="1338090" y="0"/>
                    </a:lnTo>
                    <a:cubicBezTo>
                      <a:pt x="1350578" y="0"/>
                      <a:pt x="1362556" y="4961"/>
                      <a:pt x="1371386" y="13792"/>
                    </a:cubicBezTo>
                    <a:cubicBezTo>
                      <a:pt x="1380217" y="22623"/>
                      <a:pt x="1385178" y="34600"/>
                      <a:pt x="1385178" y="47089"/>
                    </a:cubicBezTo>
                    <a:lnTo>
                      <a:pt x="1385178" y="1544878"/>
                    </a:lnTo>
                    <a:cubicBezTo>
                      <a:pt x="1385178" y="1557366"/>
                      <a:pt x="1380217" y="1569344"/>
                      <a:pt x="1371386" y="1578174"/>
                    </a:cubicBezTo>
                    <a:cubicBezTo>
                      <a:pt x="1362556" y="1587005"/>
                      <a:pt x="1350578" y="1591966"/>
                      <a:pt x="1338090" y="1591966"/>
                    </a:cubicBezTo>
                    <a:lnTo>
                      <a:pt x="47089" y="1591966"/>
                    </a:lnTo>
                    <a:cubicBezTo>
                      <a:pt x="34600" y="1591966"/>
                      <a:pt x="22623" y="1587005"/>
                      <a:pt x="13792" y="1578174"/>
                    </a:cubicBezTo>
                    <a:cubicBezTo>
                      <a:pt x="4961" y="1569344"/>
                      <a:pt x="0" y="1557366"/>
                      <a:pt x="0" y="1544878"/>
                    </a:cubicBezTo>
                    <a:lnTo>
                      <a:pt x="0" y="47089"/>
                    </a:lnTo>
                    <a:cubicBezTo>
                      <a:pt x="0" y="34600"/>
                      <a:pt x="4961" y="22623"/>
                      <a:pt x="13792" y="13792"/>
                    </a:cubicBezTo>
                    <a:cubicBezTo>
                      <a:pt x="22623" y="4961"/>
                      <a:pt x="34600" y="0"/>
                      <a:pt x="47089" y="0"/>
                    </a:cubicBezTo>
                    <a:close/>
                  </a:path>
                </a:pathLst>
              </a:custGeom>
              <a:solidFill>
                <a:srgbClr val="FDFDFD"/>
              </a:solidFill>
              <a:ln w="38100" cap="rnd">
                <a:solidFill>
                  <a:srgbClr val="145DA0"/>
                </a:solidFill>
                <a:prstDash val="solid"/>
                <a:round/>
              </a:ln>
            </p:spPr>
          </p:sp>
          <p:sp>
            <p:nvSpPr>
              <p:cNvPr id="16" name="TextBox 16"/>
              <p:cNvSpPr txBox="1"/>
              <p:nvPr/>
            </p:nvSpPr>
            <p:spPr>
              <a:xfrm>
                <a:off x="0" y="-38100"/>
                <a:ext cx="1385178" cy="163006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AutoShape 17"/>
            <p:cNvSpPr/>
            <p:nvPr/>
          </p:nvSpPr>
          <p:spPr>
            <a:xfrm>
              <a:off x="31644" y="3605405"/>
              <a:ext cx="5305259" cy="0"/>
            </a:xfrm>
            <a:prstGeom prst="line">
              <a:avLst/>
            </a:prstGeom>
            <a:ln w="49757" cap="flat">
              <a:solidFill>
                <a:srgbClr val="145DA0"/>
              </a:solidFill>
              <a:prstDash val="solid"/>
              <a:headEnd type="none" w="sm" len="sm"/>
              <a:tailEnd type="none" w="sm" len="sm"/>
            </a:ln>
          </p:spPr>
        </p:sp>
        <p:sp>
          <p:nvSpPr>
            <p:cNvPr id="18" name="Freeform 18"/>
            <p:cNvSpPr/>
            <p:nvPr/>
          </p:nvSpPr>
          <p:spPr>
            <a:xfrm>
              <a:off x="1718251" y="795205"/>
              <a:ext cx="1818681" cy="1889753"/>
            </a:xfrm>
            <a:custGeom>
              <a:avLst/>
              <a:gdLst/>
              <a:ahLst/>
              <a:cxnLst/>
              <a:rect l="l" t="t" r="r" b="b"/>
              <a:pathLst>
                <a:path w="1818681" h="1889753">
                  <a:moveTo>
                    <a:pt x="0" y="0"/>
                  </a:moveTo>
                  <a:lnTo>
                    <a:pt x="1818681" y="0"/>
                  </a:lnTo>
                  <a:lnTo>
                    <a:pt x="1818681" y="1889753"/>
                  </a:lnTo>
                  <a:lnTo>
                    <a:pt x="0" y="1889753"/>
                  </a:lnTo>
                  <a:lnTo>
                    <a:pt x="0" y="0"/>
                  </a:lnTo>
                  <a:close/>
                </a:path>
              </a:pathLst>
            </a:custGeom>
            <a:blipFill>
              <a:blip r:embed="rId3"/>
              <a:stretch>
                <a:fillRect t="-2097" b="-2097"/>
              </a:stretch>
            </a:blipFill>
          </p:spPr>
        </p:sp>
        <p:sp>
          <p:nvSpPr>
            <p:cNvPr id="19" name="TextBox 19"/>
            <p:cNvSpPr txBox="1"/>
            <p:nvPr/>
          </p:nvSpPr>
          <p:spPr>
            <a:xfrm>
              <a:off x="398543" y="3839197"/>
              <a:ext cx="4570744" cy="1941350"/>
            </a:xfrm>
            <a:prstGeom prst="rect">
              <a:avLst/>
            </a:prstGeom>
          </p:spPr>
          <p:txBody>
            <a:bodyPr lIns="0" tIns="0" rIns="0" bIns="0" rtlCol="0" anchor="t">
              <a:spAutoFit/>
            </a:bodyPr>
            <a:lstStyle/>
            <a:p>
              <a:pPr algn="ctr">
                <a:lnSpc>
                  <a:spcPts val="1933"/>
                </a:lnSpc>
              </a:pPr>
              <a:r>
                <a:rPr lang="en-US" sz="1381" spc="-27">
                  <a:solidFill>
                    <a:srgbClr val="145DA0"/>
                  </a:solidFill>
                  <a:latin typeface="Poppins"/>
                  <a:ea typeface="Poppins"/>
                  <a:cs typeface="Poppins"/>
                  <a:sym typeface="Poppins"/>
                </a:rPr>
                <a:t>Our project is specifically designed to empower individuals who have been born without or have lost the use of their lower arms, providing them with innovative solutions to overcome the challenges of daily life. </a:t>
              </a:r>
            </a:p>
          </p:txBody>
        </p:sp>
        <p:sp>
          <p:nvSpPr>
            <p:cNvPr id="20" name="TextBox 20"/>
            <p:cNvSpPr txBox="1"/>
            <p:nvPr/>
          </p:nvSpPr>
          <p:spPr>
            <a:xfrm>
              <a:off x="398543" y="2829749"/>
              <a:ext cx="4458096" cy="541300"/>
            </a:xfrm>
            <a:prstGeom prst="rect">
              <a:avLst/>
            </a:prstGeom>
          </p:spPr>
          <p:txBody>
            <a:bodyPr lIns="0" tIns="0" rIns="0" bIns="0" rtlCol="0" anchor="t">
              <a:spAutoFit/>
            </a:bodyPr>
            <a:lstStyle/>
            <a:p>
              <a:pPr algn="ctr">
                <a:lnSpc>
                  <a:spcPts val="3336"/>
                </a:lnSpc>
                <a:spcBef>
                  <a:spcPct val="0"/>
                </a:spcBef>
              </a:pPr>
              <a:r>
                <a:rPr lang="en-US" sz="2383" b="1">
                  <a:solidFill>
                    <a:srgbClr val="145DA0"/>
                  </a:solidFill>
                  <a:latin typeface="Poppins Bold"/>
                  <a:ea typeface="Poppins Bold"/>
                  <a:cs typeface="Poppins Bold"/>
                  <a:sym typeface="Poppins Bold"/>
                </a:rPr>
                <a:t>Limbless</a:t>
              </a:r>
            </a:p>
          </p:txBody>
        </p:sp>
      </p:grpSp>
      <p:grpSp>
        <p:nvGrpSpPr>
          <p:cNvPr id="21" name="Group 21"/>
          <p:cNvGrpSpPr/>
          <p:nvPr/>
        </p:nvGrpSpPr>
        <p:grpSpPr>
          <a:xfrm>
            <a:off x="7520151" y="2912859"/>
            <a:ext cx="4083510" cy="4723434"/>
            <a:chOff x="0" y="0"/>
            <a:chExt cx="5444680" cy="6297912"/>
          </a:xfrm>
        </p:grpSpPr>
        <p:grpSp>
          <p:nvGrpSpPr>
            <p:cNvPr id="22" name="Group 22"/>
            <p:cNvGrpSpPr/>
            <p:nvPr/>
          </p:nvGrpSpPr>
          <p:grpSpPr>
            <a:xfrm>
              <a:off x="0" y="0"/>
              <a:ext cx="5444680" cy="6297912"/>
              <a:chOff x="0" y="0"/>
              <a:chExt cx="1408386" cy="1629093"/>
            </a:xfrm>
          </p:grpSpPr>
          <p:sp>
            <p:nvSpPr>
              <p:cNvPr id="23" name="Freeform 23"/>
              <p:cNvSpPr/>
              <p:nvPr/>
            </p:nvSpPr>
            <p:spPr>
              <a:xfrm>
                <a:off x="0" y="0"/>
                <a:ext cx="1408386" cy="1629093"/>
              </a:xfrm>
              <a:custGeom>
                <a:avLst/>
                <a:gdLst/>
                <a:ahLst/>
                <a:cxnLst/>
                <a:rect l="l" t="t" r="r" b="b"/>
                <a:pathLst>
                  <a:path w="1408386" h="1629093">
                    <a:moveTo>
                      <a:pt x="46313" y="0"/>
                    </a:moveTo>
                    <a:lnTo>
                      <a:pt x="1362073" y="0"/>
                    </a:lnTo>
                    <a:cubicBezTo>
                      <a:pt x="1387651" y="0"/>
                      <a:pt x="1408386" y="20735"/>
                      <a:pt x="1408386" y="46313"/>
                    </a:cubicBezTo>
                    <a:lnTo>
                      <a:pt x="1408386" y="1582780"/>
                    </a:lnTo>
                    <a:cubicBezTo>
                      <a:pt x="1408386" y="1595063"/>
                      <a:pt x="1403506" y="1606843"/>
                      <a:pt x="1394821" y="1615528"/>
                    </a:cubicBezTo>
                    <a:cubicBezTo>
                      <a:pt x="1386136" y="1624213"/>
                      <a:pt x="1374356" y="1629093"/>
                      <a:pt x="1362073" y="1629093"/>
                    </a:cubicBezTo>
                    <a:lnTo>
                      <a:pt x="46313" y="1629093"/>
                    </a:lnTo>
                    <a:cubicBezTo>
                      <a:pt x="34030" y="1629093"/>
                      <a:pt x="22250" y="1624213"/>
                      <a:pt x="13565" y="1615528"/>
                    </a:cubicBezTo>
                    <a:cubicBezTo>
                      <a:pt x="4879" y="1606843"/>
                      <a:pt x="0" y="1595063"/>
                      <a:pt x="0" y="1582780"/>
                    </a:cubicBezTo>
                    <a:lnTo>
                      <a:pt x="0" y="46313"/>
                    </a:lnTo>
                    <a:cubicBezTo>
                      <a:pt x="0" y="34030"/>
                      <a:pt x="4879" y="22250"/>
                      <a:pt x="13565" y="13565"/>
                    </a:cubicBezTo>
                    <a:cubicBezTo>
                      <a:pt x="22250" y="4879"/>
                      <a:pt x="34030" y="0"/>
                      <a:pt x="46313" y="0"/>
                    </a:cubicBezTo>
                    <a:close/>
                  </a:path>
                </a:pathLst>
              </a:custGeom>
              <a:solidFill>
                <a:srgbClr val="FDFDFD"/>
              </a:solidFill>
              <a:ln w="38100" cap="rnd">
                <a:solidFill>
                  <a:srgbClr val="145DA0"/>
                </a:solidFill>
                <a:prstDash val="solid"/>
                <a:round/>
              </a:ln>
            </p:spPr>
          </p:sp>
          <p:sp>
            <p:nvSpPr>
              <p:cNvPr id="24" name="TextBox 24"/>
              <p:cNvSpPr txBox="1"/>
              <p:nvPr/>
            </p:nvSpPr>
            <p:spPr>
              <a:xfrm>
                <a:off x="0" y="-38100"/>
                <a:ext cx="1408386" cy="16671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AutoShape 25"/>
            <p:cNvSpPr/>
            <p:nvPr/>
          </p:nvSpPr>
          <p:spPr>
            <a:xfrm>
              <a:off x="32283" y="3596763"/>
              <a:ext cx="5412397" cy="0"/>
            </a:xfrm>
            <a:prstGeom prst="line">
              <a:avLst/>
            </a:prstGeom>
            <a:ln w="49637" cap="flat">
              <a:solidFill>
                <a:srgbClr val="145DA0"/>
              </a:solidFill>
              <a:prstDash val="solid"/>
              <a:headEnd type="none" w="sm" len="sm"/>
              <a:tailEnd type="none" w="sm" len="sm"/>
            </a:ln>
          </p:spPr>
        </p:sp>
        <p:sp>
          <p:nvSpPr>
            <p:cNvPr id="26" name="Freeform 26"/>
            <p:cNvSpPr/>
            <p:nvPr/>
          </p:nvSpPr>
          <p:spPr>
            <a:xfrm>
              <a:off x="1573258" y="739217"/>
              <a:ext cx="2389995" cy="2387007"/>
            </a:xfrm>
            <a:custGeom>
              <a:avLst/>
              <a:gdLst/>
              <a:ahLst/>
              <a:cxnLst/>
              <a:rect l="l" t="t" r="r" b="b"/>
              <a:pathLst>
                <a:path w="2389995" h="2387007">
                  <a:moveTo>
                    <a:pt x="0" y="0"/>
                  </a:moveTo>
                  <a:lnTo>
                    <a:pt x="2389995" y="0"/>
                  </a:lnTo>
                  <a:lnTo>
                    <a:pt x="2389995" y="2387007"/>
                  </a:lnTo>
                  <a:lnTo>
                    <a:pt x="0" y="2387007"/>
                  </a:lnTo>
                  <a:lnTo>
                    <a:pt x="0" y="0"/>
                  </a:lnTo>
                  <a:close/>
                </a:path>
              </a:pathLst>
            </a:custGeom>
            <a:blipFill>
              <a:blip r:embed="rId4"/>
              <a:stretch>
                <a:fillRect/>
              </a:stretch>
            </a:blipFill>
          </p:spPr>
        </p:sp>
        <p:sp>
          <p:nvSpPr>
            <p:cNvPr id="27" name="TextBox 27"/>
            <p:cNvSpPr txBox="1"/>
            <p:nvPr/>
          </p:nvSpPr>
          <p:spPr>
            <a:xfrm>
              <a:off x="406592" y="3839405"/>
              <a:ext cx="4548127" cy="2312531"/>
            </a:xfrm>
            <a:prstGeom prst="rect">
              <a:avLst/>
            </a:prstGeom>
          </p:spPr>
          <p:txBody>
            <a:bodyPr lIns="0" tIns="0" rIns="0" bIns="0" rtlCol="0" anchor="t">
              <a:spAutoFit/>
            </a:bodyPr>
            <a:lstStyle/>
            <a:p>
              <a:pPr algn="ctr">
                <a:lnSpc>
                  <a:spcPts val="2015"/>
                </a:lnSpc>
              </a:pPr>
              <a:r>
                <a:rPr lang="en-US" sz="1439" spc="-28">
                  <a:solidFill>
                    <a:srgbClr val="145DA0"/>
                  </a:solidFill>
                  <a:latin typeface="Poppins"/>
                  <a:ea typeface="Poppins"/>
                  <a:cs typeface="Poppins"/>
                  <a:sym typeface="Poppins"/>
                </a:rPr>
                <a:t>Electromyography (EMG) signals are electrical impulses generated by the contraction and relaxation of muscles. These signals can be detected and recorded using surface electrodes or fine-wire electrodes inserted into the muscle tissue.</a:t>
              </a:r>
            </a:p>
          </p:txBody>
        </p:sp>
        <p:sp>
          <p:nvSpPr>
            <p:cNvPr id="28" name="TextBox 28"/>
            <p:cNvSpPr txBox="1"/>
            <p:nvPr/>
          </p:nvSpPr>
          <p:spPr>
            <a:xfrm>
              <a:off x="406592" y="2938146"/>
              <a:ext cx="4548127" cy="549687"/>
            </a:xfrm>
            <a:prstGeom prst="rect">
              <a:avLst/>
            </a:prstGeom>
          </p:spPr>
          <p:txBody>
            <a:bodyPr lIns="0" tIns="0" rIns="0" bIns="0" rtlCol="0" anchor="t">
              <a:spAutoFit/>
            </a:bodyPr>
            <a:lstStyle/>
            <a:p>
              <a:pPr algn="ctr">
                <a:lnSpc>
                  <a:spcPts val="3328"/>
                </a:lnSpc>
                <a:spcBef>
                  <a:spcPct val="0"/>
                </a:spcBef>
              </a:pPr>
              <a:r>
                <a:rPr lang="en-US" sz="2377" b="1">
                  <a:solidFill>
                    <a:srgbClr val="145DA0"/>
                  </a:solidFill>
                  <a:latin typeface="Poppins Bold"/>
                  <a:ea typeface="Poppins Bold"/>
                  <a:cs typeface="Poppins Bold"/>
                  <a:sym typeface="Poppins Bold"/>
                </a:rPr>
                <a:t>EMG</a:t>
              </a:r>
            </a:p>
          </p:txBody>
        </p:sp>
      </p:grpSp>
      <p:sp>
        <p:nvSpPr>
          <p:cNvPr id="29" name="Freeform 29"/>
          <p:cNvSpPr/>
          <p:nvPr/>
        </p:nvSpPr>
        <p:spPr>
          <a:xfrm>
            <a:off x="6471372" y="3120875"/>
            <a:ext cx="704088" cy="896408"/>
          </a:xfrm>
          <a:custGeom>
            <a:avLst/>
            <a:gdLst/>
            <a:ahLst/>
            <a:cxnLst/>
            <a:rect l="l" t="t" r="r" b="b"/>
            <a:pathLst>
              <a:path w="704088" h="896408">
                <a:moveTo>
                  <a:pt x="0" y="0"/>
                </a:moveTo>
                <a:lnTo>
                  <a:pt x="704088" y="0"/>
                </a:lnTo>
                <a:lnTo>
                  <a:pt x="704088" y="896408"/>
                </a:lnTo>
                <a:lnTo>
                  <a:pt x="0" y="89640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0" name="Freeform 30"/>
          <p:cNvSpPr/>
          <p:nvPr/>
        </p:nvSpPr>
        <p:spPr>
          <a:xfrm>
            <a:off x="1142510" y="3120875"/>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31" name="Freeform 31"/>
          <p:cNvSpPr/>
          <p:nvPr/>
        </p:nvSpPr>
        <p:spPr>
          <a:xfrm>
            <a:off x="12157305" y="3120875"/>
            <a:ext cx="801428" cy="735857"/>
          </a:xfrm>
          <a:custGeom>
            <a:avLst/>
            <a:gdLst/>
            <a:ahLst/>
            <a:cxnLst/>
            <a:rect l="l" t="t" r="r" b="b"/>
            <a:pathLst>
              <a:path w="801428" h="735857">
                <a:moveTo>
                  <a:pt x="0" y="0"/>
                </a:moveTo>
                <a:lnTo>
                  <a:pt x="801428" y="0"/>
                </a:lnTo>
                <a:lnTo>
                  <a:pt x="801428" y="735857"/>
                </a:lnTo>
                <a:lnTo>
                  <a:pt x="0" y="73585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028998"/>
            <a:ext cx="3296071" cy="9468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5350915" y="7028998"/>
            <a:ext cx="3296071" cy="946825"/>
            <a:chOff x="0" y="0"/>
            <a:chExt cx="922973" cy="265132"/>
          </a:xfrm>
        </p:grpSpPr>
        <p:sp>
          <p:nvSpPr>
            <p:cNvPr id="6" name="Freeform 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7" name="TextBox 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9638332" y="7028998"/>
            <a:ext cx="3296071" cy="946825"/>
            <a:chOff x="0" y="0"/>
            <a:chExt cx="922973" cy="265132"/>
          </a:xfrm>
        </p:grpSpPr>
        <p:sp>
          <p:nvSpPr>
            <p:cNvPr id="9" name="Freeform 9"/>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0" name="TextBox 10"/>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4016443" y="7008874"/>
            <a:ext cx="3296071" cy="946825"/>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766494" y="9340175"/>
            <a:ext cx="21820987" cy="946825"/>
            <a:chOff x="0" y="0"/>
            <a:chExt cx="6110362" cy="265132"/>
          </a:xfrm>
        </p:grpSpPr>
        <p:sp>
          <p:nvSpPr>
            <p:cNvPr id="16" name="Freeform 16"/>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17" name="TextBox 17"/>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766494" y="-816076"/>
            <a:ext cx="21820987" cy="1762900"/>
            <a:chOff x="0" y="0"/>
            <a:chExt cx="6110362" cy="493651"/>
          </a:xfrm>
        </p:grpSpPr>
        <p:sp>
          <p:nvSpPr>
            <p:cNvPr id="19" name="Freeform 19"/>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20" name="TextBox 20"/>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a:off x="1028700" y="3657642"/>
            <a:ext cx="3296071" cy="3296071"/>
          </a:xfrm>
          <a:custGeom>
            <a:avLst/>
            <a:gdLst/>
            <a:ahLst/>
            <a:cxnLst/>
            <a:rect l="l" t="t" r="r" b="b"/>
            <a:pathLst>
              <a:path w="3296071" h="3296071">
                <a:moveTo>
                  <a:pt x="0" y="0"/>
                </a:moveTo>
                <a:lnTo>
                  <a:pt x="3296071" y="0"/>
                </a:lnTo>
                <a:lnTo>
                  <a:pt x="3296071" y="3296071"/>
                </a:lnTo>
                <a:lnTo>
                  <a:pt x="0" y="3296071"/>
                </a:lnTo>
                <a:lnTo>
                  <a:pt x="0" y="0"/>
                </a:lnTo>
                <a:close/>
              </a:path>
            </a:pathLst>
          </a:custGeom>
          <a:blipFill>
            <a:blip r:embed="rId2"/>
            <a:stretch>
              <a:fillRect t="-20473" b="-12859"/>
            </a:stretch>
          </a:blipFill>
        </p:spPr>
      </p:sp>
      <p:sp>
        <p:nvSpPr>
          <p:cNvPr id="22" name="Freeform 22"/>
          <p:cNvSpPr/>
          <p:nvPr/>
        </p:nvSpPr>
        <p:spPr>
          <a:xfrm>
            <a:off x="5350915" y="3657642"/>
            <a:ext cx="3296071" cy="3296071"/>
          </a:xfrm>
          <a:custGeom>
            <a:avLst/>
            <a:gdLst/>
            <a:ahLst/>
            <a:cxnLst/>
            <a:rect l="l" t="t" r="r" b="b"/>
            <a:pathLst>
              <a:path w="3296071" h="3296071">
                <a:moveTo>
                  <a:pt x="0" y="0"/>
                </a:moveTo>
                <a:lnTo>
                  <a:pt x="3296070" y="0"/>
                </a:lnTo>
                <a:lnTo>
                  <a:pt x="3296070" y="3296071"/>
                </a:lnTo>
                <a:lnTo>
                  <a:pt x="0" y="3296071"/>
                </a:lnTo>
                <a:lnTo>
                  <a:pt x="0" y="0"/>
                </a:lnTo>
                <a:close/>
              </a:path>
            </a:pathLst>
          </a:custGeom>
          <a:blipFill>
            <a:blip r:embed="rId3"/>
            <a:stretch>
              <a:fillRect t="-21840" b="-21785"/>
            </a:stretch>
          </a:blipFill>
        </p:spPr>
      </p:sp>
      <p:sp>
        <p:nvSpPr>
          <p:cNvPr id="23" name="Freeform 23"/>
          <p:cNvSpPr/>
          <p:nvPr/>
        </p:nvSpPr>
        <p:spPr>
          <a:xfrm>
            <a:off x="9675685" y="3694995"/>
            <a:ext cx="3221365" cy="3221365"/>
          </a:xfrm>
          <a:custGeom>
            <a:avLst/>
            <a:gdLst/>
            <a:ahLst/>
            <a:cxnLst/>
            <a:rect l="l" t="t" r="r" b="b"/>
            <a:pathLst>
              <a:path w="3221365" h="3221365">
                <a:moveTo>
                  <a:pt x="0" y="0"/>
                </a:moveTo>
                <a:lnTo>
                  <a:pt x="3221365" y="0"/>
                </a:lnTo>
                <a:lnTo>
                  <a:pt x="3221365" y="3221365"/>
                </a:lnTo>
                <a:lnTo>
                  <a:pt x="0" y="3221365"/>
                </a:lnTo>
                <a:lnTo>
                  <a:pt x="0" y="0"/>
                </a:lnTo>
                <a:close/>
              </a:path>
            </a:pathLst>
          </a:custGeom>
          <a:blipFill>
            <a:blip r:embed="rId4"/>
            <a:stretch>
              <a:fillRect l="-4596" t="-11930" r="-14795"/>
            </a:stretch>
          </a:blipFill>
        </p:spPr>
      </p:sp>
      <p:sp>
        <p:nvSpPr>
          <p:cNvPr id="24" name="TextBox 24"/>
          <p:cNvSpPr txBox="1"/>
          <p:nvPr/>
        </p:nvSpPr>
        <p:spPr>
          <a:xfrm>
            <a:off x="5506781" y="2267663"/>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Our Team</a:t>
            </a:r>
          </a:p>
        </p:txBody>
      </p:sp>
      <p:sp>
        <p:nvSpPr>
          <p:cNvPr id="25" name="TextBox 25"/>
          <p:cNvSpPr txBox="1"/>
          <p:nvPr/>
        </p:nvSpPr>
        <p:spPr>
          <a:xfrm>
            <a:off x="1217503" y="7005685"/>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K Sai Sahithi</a:t>
            </a:r>
          </a:p>
        </p:txBody>
      </p:sp>
      <p:sp>
        <p:nvSpPr>
          <p:cNvPr id="26" name="TextBox 26"/>
          <p:cNvSpPr txBox="1"/>
          <p:nvPr/>
        </p:nvSpPr>
        <p:spPr>
          <a:xfrm>
            <a:off x="1217503" y="7336840"/>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27" name="TextBox 27"/>
          <p:cNvSpPr txBox="1"/>
          <p:nvPr/>
        </p:nvSpPr>
        <p:spPr>
          <a:xfrm>
            <a:off x="5745187" y="7024986"/>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V Alekhya</a:t>
            </a:r>
          </a:p>
        </p:txBody>
      </p:sp>
      <p:sp>
        <p:nvSpPr>
          <p:cNvPr id="28" name="TextBox 28"/>
          <p:cNvSpPr txBox="1"/>
          <p:nvPr/>
        </p:nvSpPr>
        <p:spPr>
          <a:xfrm>
            <a:off x="5745187" y="7454786"/>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Hardware Manager</a:t>
            </a:r>
          </a:p>
        </p:txBody>
      </p:sp>
      <p:sp>
        <p:nvSpPr>
          <p:cNvPr id="29" name="TextBox 29"/>
          <p:cNvSpPr txBox="1"/>
          <p:nvPr/>
        </p:nvSpPr>
        <p:spPr>
          <a:xfrm>
            <a:off x="10066210" y="7008874"/>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 Bhavana </a:t>
            </a:r>
          </a:p>
        </p:txBody>
      </p:sp>
      <p:sp>
        <p:nvSpPr>
          <p:cNvPr id="30" name="TextBox 30"/>
          <p:cNvSpPr txBox="1"/>
          <p:nvPr/>
        </p:nvSpPr>
        <p:spPr>
          <a:xfrm>
            <a:off x="9984384" y="7454786"/>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Product Manager</a:t>
            </a:r>
          </a:p>
        </p:txBody>
      </p:sp>
      <p:sp>
        <p:nvSpPr>
          <p:cNvPr id="31" name="TextBox 31"/>
          <p:cNvSpPr txBox="1"/>
          <p:nvPr/>
        </p:nvSpPr>
        <p:spPr>
          <a:xfrm>
            <a:off x="14429828" y="7024986"/>
            <a:ext cx="2641447" cy="371897"/>
          </a:xfrm>
          <a:prstGeom prst="rect">
            <a:avLst/>
          </a:prstGeom>
        </p:spPr>
        <p:txBody>
          <a:bodyPr lIns="0" tIns="0" rIns="0" bIns="0" rtlCol="0" anchor="t">
            <a:spAutoFit/>
          </a:bodyPr>
          <a:lstStyle/>
          <a:p>
            <a:pPr algn="ctr">
              <a:lnSpc>
                <a:spcPts val="2923"/>
              </a:lnSpc>
            </a:pPr>
            <a:r>
              <a:rPr lang="en-US" sz="2087" b="1" spc="39" dirty="0" smtClean="0">
                <a:solidFill>
                  <a:srgbClr val="FDFDFD"/>
                </a:solidFill>
                <a:latin typeface="Poppins Bold"/>
                <a:ea typeface="Poppins Bold"/>
                <a:cs typeface="Poppins Bold"/>
                <a:sym typeface="Poppins Bold"/>
              </a:rPr>
              <a:t>N </a:t>
            </a:r>
            <a:r>
              <a:rPr lang="en-US" sz="2087" b="1" spc="39" dirty="0" err="1">
                <a:solidFill>
                  <a:srgbClr val="FDFDFD"/>
                </a:solidFill>
                <a:latin typeface="Poppins Bold"/>
                <a:ea typeface="Poppins Bold"/>
                <a:cs typeface="Poppins Bold"/>
                <a:sym typeface="Poppins Bold"/>
              </a:rPr>
              <a:t>Hema</a:t>
            </a:r>
            <a:r>
              <a:rPr lang="en-US" sz="2087" b="1" spc="39" dirty="0">
                <a:solidFill>
                  <a:srgbClr val="FDFDFD"/>
                </a:solidFill>
                <a:latin typeface="Poppins Bold"/>
                <a:ea typeface="Poppins Bold"/>
                <a:cs typeface="Poppins Bold"/>
                <a:sym typeface="Poppins Bold"/>
              </a:rPr>
              <a:t> S</a:t>
            </a:r>
            <a:r>
              <a:rPr lang="en-US" sz="2087" b="1" spc="39" dirty="0" smtClean="0">
                <a:solidFill>
                  <a:srgbClr val="FDFDFD"/>
                </a:solidFill>
                <a:latin typeface="Poppins Bold"/>
                <a:ea typeface="Poppins Bold"/>
                <a:cs typeface="Poppins Bold"/>
                <a:sym typeface="Poppins Bold"/>
              </a:rPr>
              <a:t>ri</a:t>
            </a:r>
            <a:endParaRPr lang="en-US" sz="2087" b="1" spc="39" dirty="0">
              <a:solidFill>
                <a:srgbClr val="FDFDFD"/>
              </a:solidFill>
              <a:latin typeface="Poppins Bold"/>
              <a:ea typeface="Poppins Bold"/>
              <a:cs typeface="Poppins Bold"/>
              <a:sym typeface="Poppins Bold"/>
            </a:endParaRPr>
          </a:p>
        </p:txBody>
      </p:sp>
      <p:sp>
        <p:nvSpPr>
          <p:cNvPr id="32" name="TextBox 32"/>
          <p:cNvSpPr txBox="1"/>
          <p:nvPr/>
        </p:nvSpPr>
        <p:spPr>
          <a:xfrm>
            <a:off x="14290541" y="7451597"/>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Programmer</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5750" y="3657642"/>
            <a:ext cx="3477458" cy="3296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4925441" y="0"/>
            <a:ext cx="23213441" cy="13139264"/>
            <a:chOff x="0" y="0"/>
            <a:chExt cx="30951255" cy="17519019"/>
          </a:xfrm>
        </p:grpSpPr>
        <p:sp>
          <p:nvSpPr>
            <p:cNvPr id="3" name="TextBox 3"/>
            <p:cNvSpPr txBox="1"/>
            <p:nvPr/>
          </p:nvSpPr>
          <p:spPr>
            <a:xfrm>
              <a:off x="10325076" y="3380443"/>
              <a:ext cx="11759456" cy="2295313"/>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
          <p:nvSpPr>
            <p:cNvPr id="4" name="Freeform 4"/>
            <p:cNvSpPr/>
            <p:nvPr/>
          </p:nvSpPr>
          <p:spPr>
            <a:xfrm>
              <a:off x="12523524" y="6892928"/>
              <a:ext cx="490342" cy="490342"/>
            </a:xfrm>
            <a:custGeom>
              <a:avLst/>
              <a:gdLst/>
              <a:ahLst/>
              <a:cxnLst/>
              <a:rect l="l" t="t" r="r" b="b"/>
              <a:pathLst>
                <a:path w="490342" h="490342">
                  <a:moveTo>
                    <a:pt x="0" y="0"/>
                  </a:moveTo>
                  <a:lnTo>
                    <a:pt x="490342" y="0"/>
                  </a:lnTo>
                  <a:lnTo>
                    <a:pt x="490342" y="490342"/>
                  </a:lnTo>
                  <a:lnTo>
                    <a:pt x="0" y="4903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5" name="Freeform 5"/>
            <p:cNvSpPr/>
            <p:nvPr/>
          </p:nvSpPr>
          <p:spPr>
            <a:xfrm>
              <a:off x="23099137" y="1290599"/>
              <a:ext cx="7852118" cy="10972800"/>
            </a:xfrm>
            <a:custGeom>
              <a:avLst/>
              <a:gdLst/>
              <a:ahLst/>
              <a:cxnLst/>
              <a:rect l="l" t="t" r="r" b="b"/>
              <a:pathLst>
                <a:path w="7852118" h="10972800">
                  <a:moveTo>
                    <a:pt x="0" y="0"/>
                  </a:moveTo>
                  <a:lnTo>
                    <a:pt x="7852118" y="0"/>
                  </a:lnTo>
                  <a:lnTo>
                    <a:pt x="7852118" y="10972800"/>
                  </a:lnTo>
                  <a:lnTo>
                    <a:pt x="0" y="10972800"/>
                  </a:lnTo>
                  <a:lnTo>
                    <a:pt x="0" y="0"/>
                  </a:lnTo>
                  <a:close/>
                </a:path>
              </a:pathLst>
            </a:custGeom>
            <a:blipFill>
              <a:blip r:embed="rId4"/>
              <a:stretch>
                <a:fillRect t="-3703" b="-3703"/>
              </a:stretch>
            </a:blipFill>
          </p:spPr>
        </p:sp>
        <p:grpSp>
          <p:nvGrpSpPr>
            <p:cNvPr id="6" name="Group 6"/>
            <p:cNvGrpSpPr/>
            <p:nvPr/>
          </p:nvGrpSpPr>
          <p:grpSpPr>
            <a:xfrm>
              <a:off x="23099137" y="0"/>
              <a:ext cx="7852118" cy="1009279"/>
              <a:chOff x="0" y="0"/>
              <a:chExt cx="1551036" cy="199364"/>
            </a:xfrm>
          </p:grpSpPr>
          <p:sp>
            <p:nvSpPr>
              <p:cNvPr id="7" name="Freeform 7"/>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8" name="TextBox 8"/>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3099137" y="12706721"/>
              <a:ext cx="7852118" cy="1009279"/>
              <a:chOff x="0" y="0"/>
              <a:chExt cx="1551036" cy="199364"/>
            </a:xfrm>
          </p:grpSpPr>
          <p:sp>
            <p:nvSpPr>
              <p:cNvPr id="10" name="Freeform 10"/>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1" name="TextBox 11"/>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4813050"/>
              <a:ext cx="12523524" cy="12705969"/>
            </a:xfrm>
            <a:custGeom>
              <a:avLst/>
              <a:gdLst/>
              <a:ahLst/>
              <a:cxnLst/>
              <a:rect l="l" t="t" r="r" b="b"/>
              <a:pathLst>
                <a:path w="12523524" h="12705969">
                  <a:moveTo>
                    <a:pt x="0" y="0"/>
                  </a:moveTo>
                  <a:lnTo>
                    <a:pt x="12523524" y="0"/>
                  </a:lnTo>
                  <a:lnTo>
                    <a:pt x="12523524" y="12705969"/>
                  </a:lnTo>
                  <a:lnTo>
                    <a:pt x="0" y="12705969"/>
                  </a:lnTo>
                  <a:lnTo>
                    <a:pt x="0" y="0"/>
                  </a:lnTo>
                  <a:close/>
                </a:path>
              </a:pathLst>
            </a:custGeom>
            <a:blipFill>
              <a:blip r:embed="rId5">
                <a:alphaModFix amt="20999"/>
                <a:extLst>
                  <a:ext uri="{96DAC541-7B7A-43D3-8B79-37D633B846F1}">
                    <asvg:svgBlip xmlns="" xmlns:asvg="http://schemas.microsoft.com/office/drawing/2016/SVG/main" r:embed="rId6"/>
                  </a:ext>
                </a:extLst>
              </a:blip>
              <a:stretch>
                <a:fillRect/>
              </a:stretch>
            </a:blipFill>
          </p:spPr>
        </p:sp>
        <p:sp>
          <p:nvSpPr>
            <p:cNvPr id="13" name="Freeform 13"/>
            <p:cNvSpPr/>
            <p:nvPr/>
          </p:nvSpPr>
          <p:spPr>
            <a:xfrm>
              <a:off x="10950971" y="1290599"/>
              <a:ext cx="784583" cy="796013"/>
            </a:xfrm>
            <a:custGeom>
              <a:avLst/>
              <a:gdLst/>
              <a:ahLst/>
              <a:cxnLst/>
              <a:rect l="l" t="t" r="r" b="b"/>
              <a:pathLst>
                <a:path w="784583" h="796013">
                  <a:moveTo>
                    <a:pt x="0" y="0"/>
                  </a:moveTo>
                  <a:lnTo>
                    <a:pt x="784584" y="0"/>
                  </a:lnTo>
                  <a:lnTo>
                    <a:pt x="784584" y="796013"/>
                  </a:lnTo>
                  <a:lnTo>
                    <a:pt x="0" y="79601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Freeform 14"/>
            <p:cNvSpPr/>
            <p:nvPr/>
          </p:nvSpPr>
          <p:spPr>
            <a:xfrm>
              <a:off x="23099137" y="1371600"/>
              <a:ext cx="7852118" cy="10972800"/>
            </a:xfrm>
            <a:custGeom>
              <a:avLst/>
              <a:gdLst/>
              <a:ahLst/>
              <a:cxnLst/>
              <a:rect l="l" t="t" r="r" b="b"/>
              <a:pathLst>
                <a:path w="7852118" h="10972800">
                  <a:moveTo>
                    <a:pt x="0" y="0"/>
                  </a:moveTo>
                  <a:lnTo>
                    <a:pt x="7852118" y="0"/>
                  </a:lnTo>
                  <a:lnTo>
                    <a:pt x="7852118" y="10972800"/>
                  </a:lnTo>
                  <a:lnTo>
                    <a:pt x="0" y="10972800"/>
                  </a:lnTo>
                  <a:lnTo>
                    <a:pt x="0" y="0"/>
                  </a:lnTo>
                  <a:close/>
                </a:path>
              </a:pathLst>
            </a:custGeom>
            <a:blipFill>
              <a:blip r:embed="rId7"/>
              <a:stretch>
                <a:fillRect l="-25072" t="-738" r="-22248" b="-4684"/>
              </a:stretch>
            </a:blipFill>
          </p:spPr>
        </p:sp>
        <p:sp>
          <p:nvSpPr>
            <p:cNvPr id="15" name="Freeform 15"/>
            <p:cNvSpPr/>
            <p:nvPr/>
          </p:nvSpPr>
          <p:spPr>
            <a:xfrm>
              <a:off x="10760831" y="1009279"/>
              <a:ext cx="1164864" cy="1164864"/>
            </a:xfrm>
            <a:custGeom>
              <a:avLst/>
              <a:gdLst/>
              <a:ahLst/>
              <a:cxnLst/>
              <a:rect l="l" t="t" r="r" b="b"/>
              <a:pathLst>
                <a:path w="1164864" h="1164864">
                  <a:moveTo>
                    <a:pt x="0" y="0"/>
                  </a:moveTo>
                  <a:lnTo>
                    <a:pt x="1164864" y="0"/>
                  </a:lnTo>
                  <a:lnTo>
                    <a:pt x="1164864" y="1164864"/>
                  </a:lnTo>
                  <a:lnTo>
                    <a:pt x="0" y="1164864"/>
                  </a:lnTo>
                  <a:lnTo>
                    <a:pt x="0" y="0"/>
                  </a:lnTo>
                  <a:close/>
                </a:path>
              </a:pathLst>
            </a:custGeom>
            <a:blipFill>
              <a:blip r:embed="rId8"/>
              <a:stretch>
                <a:fillRect/>
              </a:stretch>
            </a:blipFill>
          </p:spPr>
        </p:sp>
        <p:sp>
          <p:nvSpPr>
            <p:cNvPr id="16" name="TextBox 16"/>
            <p:cNvSpPr txBox="1"/>
            <p:nvPr/>
          </p:nvSpPr>
          <p:spPr>
            <a:xfrm>
              <a:off x="12523524" y="5874578"/>
              <a:ext cx="5461373" cy="662130"/>
            </a:xfrm>
            <a:prstGeom prst="rect">
              <a:avLst/>
            </a:prstGeom>
          </p:spPr>
          <p:txBody>
            <a:bodyPr lIns="0" tIns="0" rIns="0" bIns="0" rtlCol="0" anchor="t">
              <a:spAutoFit/>
            </a:bodyPr>
            <a:lstStyle/>
            <a:p>
              <a:pPr marL="0" lvl="1" indent="0" algn="l">
                <a:lnSpc>
                  <a:spcPts val="4050"/>
                </a:lnSpc>
                <a:spcBef>
                  <a:spcPct val="0"/>
                </a:spcBef>
              </a:pPr>
              <a:r>
                <a:rPr lang="en-US" sz="2893" b="1" spc="-57">
                  <a:solidFill>
                    <a:srgbClr val="145DA0"/>
                  </a:solidFill>
                  <a:latin typeface="Poppins Bold"/>
                  <a:ea typeface="Poppins Bold"/>
                  <a:cs typeface="Poppins Bold"/>
                  <a:sym typeface="Poppins Bold"/>
                </a:rPr>
                <a:t>ANANTAH AAVISHKAR</a:t>
              </a:r>
            </a:p>
          </p:txBody>
        </p:sp>
        <p:sp>
          <p:nvSpPr>
            <p:cNvPr id="17" name="TextBox 17"/>
            <p:cNvSpPr txBox="1"/>
            <p:nvPr/>
          </p:nvSpPr>
          <p:spPr>
            <a:xfrm>
              <a:off x="13153790" y="6902054"/>
              <a:ext cx="6621817" cy="414939"/>
            </a:xfrm>
            <a:prstGeom prst="rect">
              <a:avLst/>
            </a:prstGeom>
          </p:spPr>
          <p:txBody>
            <a:bodyPr lIns="0" tIns="0" rIns="0" bIns="0" rtlCol="0" anchor="t">
              <a:spAutoFit/>
            </a:bodyPr>
            <a:lstStyle/>
            <a:p>
              <a:pPr marL="0" lvl="1" indent="0" algn="l">
                <a:lnSpc>
                  <a:spcPts val="2534"/>
                </a:lnSpc>
                <a:spcBef>
                  <a:spcPct val="0"/>
                </a:spcBef>
              </a:pPr>
              <a:r>
                <a:rPr lang="en-US" sz="1810" b="1" spc="-36">
                  <a:solidFill>
                    <a:srgbClr val="145DA0"/>
                  </a:solidFill>
                  <a:latin typeface="Poppins Bold"/>
                  <a:ea typeface="Poppins Bold"/>
                  <a:cs typeface="Poppins Bold"/>
                  <a:sym typeface="Poppins Bold"/>
                </a:rPr>
                <a:t>Shri Vishnu Engineering College For Women</a:t>
              </a:r>
            </a:p>
          </p:txBody>
        </p:sp>
        <p:sp>
          <p:nvSpPr>
            <p:cNvPr id="18" name="TextBox 18"/>
            <p:cNvSpPr txBox="1"/>
            <p:nvPr/>
          </p:nvSpPr>
          <p:spPr>
            <a:xfrm>
              <a:off x="10325076" y="2204039"/>
              <a:ext cx="2036374" cy="417691"/>
            </a:xfrm>
            <a:prstGeom prst="rect">
              <a:avLst/>
            </a:prstGeom>
          </p:spPr>
          <p:txBody>
            <a:bodyPr lIns="0" tIns="0" rIns="0" bIns="0" rtlCol="0" anchor="t">
              <a:spAutoFit/>
            </a:bodyPr>
            <a:lstStyle/>
            <a:p>
              <a:pPr algn="ctr">
                <a:lnSpc>
                  <a:spcPts val="2567"/>
                </a:lnSpc>
                <a:spcBef>
                  <a:spcPct val="0"/>
                </a:spcBef>
              </a:pPr>
              <a:r>
                <a:rPr lang="en-US" sz="1834" b="1" spc="-36">
                  <a:solidFill>
                    <a:srgbClr val="145DA0"/>
                  </a:solidFill>
                  <a:latin typeface="Poppins Bold"/>
                  <a:ea typeface="Poppins Bold"/>
                  <a:cs typeface="Poppins Bold"/>
                  <a:sym typeface="Poppins Bold"/>
                </a:rPr>
                <a:t>MYOSYNC</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4" name="TextBox 14"/>
          <p:cNvSpPr txBox="1"/>
          <p:nvPr/>
        </p:nvSpPr>
        <p:spPr>
          <a:xfrm>
            <a:off x="3663160" y="4022734"/>
            <a:ext cx="4143021" cy="512961"/>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051D40"/>
                </a:solidFill>
                <a:latin typeface="Poppins"/>
                <a:ea typeface="Poppins"/>
                <a:cs typeface="Poppins"/>
                <a:sym typeface="Poppins"/>
              </a:rPr>
              <a:t>Concepts in Business</a:t>
            </a:r>
            <a:endParaRPr lang="en-US" sz="2853" spc="-57" dirty="0">
              <a:solidFill>
                <a:srgbClr val="051D40"/>
              </a:solidFill>
              <a:latin typeface="Poppins"/>
              <a:ea typeface="Poppins"/>
              <a:cs typeface="Poppins"/>
              <a:sym typeface="Poppins"/>
            </a:endParaRP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7" name="TextBox 17"/>
          <p:cNvSpPr txBox="1"/>
          <p:nvPr/>
        </p:nvSpPr>
        <p:spPr>
          <a:xfrm>
            <a:off x="3663160" y="4647971"/>
            <a:ext cx="4652520" cy="512961"/>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051D40"/>
                </a:solidFill>
                <a:latin typeface="Poppins"/>
                <a:ea typeface="Poppins"/>
                <a:cs typeface="Poppins"/>
                <a:sym typeface="Poppins"/>
              </a:rPr>
              <a:t>Market Potential</a:t>
            </a:r>
            <a:endParaRPr lang="en-US" sz="2853" spc="-57" dirty="0">
              <a:solidFill>
                <a:srgbClr val="051D40"/>
              </a:solidFill>
              <a:latin typeface="Poppins"/>
              <a:ea typeface="Poppins"/>
              <a:cs typeface="Poppins"/>
              <a:sym typeface="Poppins"/>
            </a:endParaRP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0" name="TextBox 20"/>
          <p:cNvSpPr txBox="1"/>
          <p:nvPr/>
        </p:nvSpPr>
        <p:spPr>
          <a:xfrm>
            <a:off x="3663160" y="5273478"/>
            <a:ext cx="4397771" cy="512961"/>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051D40"/>
                </a:solidFill>
                <a:latin typeface="Poppins"/>
                <a:ea typeface="Poppins"/>
                <a:cs typeface="Poppins"/>
                <a:sym typeface="Poppins"/>
              </a:rPr>
              <a:t>Competition Advantage</a:t>
            </a:r>
            <a:endParaRPr lang="en-US" sz="2853" spc="-57" dirty="0">
              <a:solidFill>
                <a:srgbClr val="051D40"/>
              </a:solidFill>
              <a:latin typeface="Poppins"/>
              <a:ea typeface="Poppins"/>
              <a:cs typeface="Poppins"/>
              <a:sym typeface="Poppins"/>
            </a:endParaRP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3" name="TextBox 23"/>
          <p:cNvSpPr txBox="1"/>
          <p:nvPr/>
        </p:nvSpPr>
        <p:spPr>
          <a:xfrm>
            <a:off x="3663160" y="5898715"/>
            <a:ext cx="4579735" cy="487185"/>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051D40"/>
                </a:solidFill>
                <a:latin typeface="Poppins"/>
                <a:ea typeface="Poppins"/>
                <a:cs typeface="Poppins"/>
                <a:sym typeface="Poppins"/>
              </a:rPr>
              <a:t>Monetization Strategy</a:t>
            </a:r>
            <a:endParaRPr lang="en-US" sz="2853" spc="-57" dirty="0">
              <a:solidFill>
                <a:srgbClr val="051D40"/>
              </a:solidFill>
              <a:latin typeface="Poppins"/>
              <a:ea typeface="Poppins"/>
              <a:cs typeface="Poppins"/>
              <a:sym typeface="Poppins"/>
            </a:endParaRP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6" name="TextBox 26"/>
          <p:cNvSpPr txBox="1"/>
          <p:nvPr/>
        </p:nvSpPr>
        <p:spPr>
          <a:xfrm>
            <a:off x="3663160" y="6524221"/>
            <a:ext cx="4397771" cy="487185"/>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051D40"/>
                </a:solidFill>
                <a:latin typeface="Poppins"/>
                <a:ea typeface="Poppins"/>
                <a:cs typeface="Poppins"/>
                <a:sym typeface="Poppins"/>
              </a:rPr>
              <a:t>Financials</a:t>
            </a:r>
            <a:endParaRPr lang="en-US" sz="2853" spc="-57" dirty="0">
              <a:solidFill>
                <a:srgbClr val="051D40"/>
              </a:solidFill>
              <a:latin typeface="Poppins"/>
              <a:ea typeface="Poppins"/>
              <a:cs typeface="Poppins"/>
              <a:sym typeface="Poppins"/>
            </a:endParaRP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9" name="TextBox 29"/>
          <p:cNvSpPr txBox="1"/>
          <p:nvPr/>
        </p:nvSpPr>
        <p:spPr>
          <a:xfrm>
            <a:off x="3663160" y="7149458"/>
            <a:ext cx="4579735" cy="485261"/>
          </a:xfrm>
          <a:prstGeom prst="rect">
            <a:avLst/>
          </a:prstGeom>
        </p:spPr>
        <p:txBody>
          <a:bodyPr lIns="0" tIns="0" rIns="0" bIns="0" rtlCol="0" anchor="t">
            <a:spAutoFit/>
          </a:bodyPr>
          <a:lstStyle/>
          <a:p>
            <a:pPr lvl="0">
              <a:lnSpc>
                <a:spcPts val="3995"/>
              </a:lnSpc>
              <a:spcBef>
                <a:spcPct val="0"/>
              </a:spcBef>
            </a:pPr>
            <a:r>
              <a:rPr lang="en-US" sz="2800" dirty="0" smtClean="0">
                <a:solidFill>
                  <a:srgbClr val="002060"/>
                </a:solidFill>
                <a:latin typeface="Poppins" charset="0"/>
                <a:ea typeface="Open Sans Extra Bold"/>
                <a:cs typeface="Poppins" charset="0"/>
                <a:sym typeface="Open Sans Extra Bold"/>
              </a:rPr>
              <a:t>Revenue Streams</a:t>
            </a:r>
            <a:endParaRPr lang="en-US" sz="2800" dirty="0">
              <a:solidFill>
                <a:srgbClr val="002060"/>
              </a:solidFill>
              <a:latin typeface="Poppins" charset="0"/>
              <a:ea typeface="Open Sans Extra Bold"/>
              <a:cs typeface="Poppins" charset="0"/>
              <a:sym typeface="Open Sans Extra Bold"/>
            </a:endParaRPr>
          </a:p>
        </p:txBody>
      </p:sp>
      <p:sp>
        <p:nvSpPr>
          <p:cNvPr id="30" name="TextBox 30"/>
          <p:cNvSpPr txBox="1"/>
          <p:nvPr/>
        </p:nvSpPr>
        <p:spPr>
          <a:xfrm>
            <a:off x="8483149" y="714945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31" name="Freeform 31"/>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2" name="TextBox 32"/>
          <p:cNvSpPr txBox="1"/>
          <p:nvPr/>
        </p:nvSpPr>
        <p:spPr>
          <a:xfrm>
            <a:off x="3663160" y="7774965"/>
            <a:ext cx="4397771"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Our Team</a:t>
            </a:r>
          </a:p>
        </p:txBody>
      </p:sp>
      <p:sp>
        <p:nvSpPr>
          <p:cNvPr id="33" name="TextBox 33"/>
          <p:cNvSpPr txBox="1"/>
          <p:nvPr/>
        </p:nvSpPr>
        <p:spPr>
          <a:xfrm>
            <a:off x="8483149" y="777496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3406" y="447246"/>
            <a:ext cx="7345940" cy="9573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81478" y="18806"/>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934200" y="2781300"/>
            <a:ext cx="5181600" cy="1051570"/>
          </a:xfrm>
          <a:prstGeom prst="rect">
            <a:avLst/>
          </a:prstGeom>
        </p:spPr>
        <p:txBody>
          <a:bodyPr wrap="square" lIns="0" tIns="0" rIns="0" bIns="0" rtlCol="0" anchor="t">
            <a:spAutoFit/>
          </a:bodyPr>
          <a:lstStyle/>
          <a:p>
            <a:pPr marL="0" lvl="0" indent="0" algn="ctr">
              <a:lnSpc>
                <a:spcPts val="8195"/>
              </a:lnSpc>
              <a:spcBef>
                <a:spcPct val="0"/>
              </a:spcBef>
            </a:pPr>
            <a:r>
              <a:rPr lang="en-US" sz="4800" dirty="0">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733800" y="3771901"/>
            <a:ext cx="10657445" cy="3693319"/>
          </a:xfrm>
          <a:prstGeom prst="rect">
            <a:avLst/>
          </a:prstGeom>
        </p:spPr>
        <p:txBody>
          <a:bodyPr wrap="square" lIns="0" tIns="0" rIns="0" bIns="0" rtlCol="0" anchor="t">
            <a:spAutoFit/>
          </a:bodyPr>
          <a:lstStyle/>
          <a:p>
            <a:r>
              <a:rPr lang="en-US" sz="2400" dirty="0">
                <a:latin typeface="Times New Roman" pitchFamily="18" charset="0"/>
                <a:cs typeface="Times New Roman" pitchFamily="18" charset="0"/>
              </a:rPr>
              <a:t>In a world where technology constantly redefines human capabilities, assistive devices play a crucial role in empowering individuals with disabilities. However, traditional prosthetic hands are often static, limiting their functionality and the user’s independence.</a:t>
            </a:r>
          </a:p>
          <a:p>
            <a:r>
              <a:rPr lang="en-US" sz="2400" dirty="0">
                <a:latin typeface="Times New Roman" pitchFamily="18" charset="0"/>
                <a:cs typeface="Times New Roman" pitchFamily="18" charset="0"/>
              </a:rPr>
              <a:t>To address this challenge, we present </a:t>
            </a:r>
            <a:r>
              <a:rPr lang="en-US" sz="2400" dirty="0" err="1">
                <a:latin typeface="Times New Roman" pitchFamily="18" charset="0"/>
                <a:cs typeface="Times New Roman" pitchFamily="18" charset="0"/>
              </a:rPr>
              <a:t>Myosync</a:t>
            </a:r>
            <a:r>
              <a:rPr lang="en-US" sz="2400" dirty="0">
                <a:latin typeface="Times New Roman" pitchFamily="18" charset="0"/>
                <a:cs typeface="Times New Roman" pitchFamily="18" charset="0"/>
              </a:rPr>
              <a:t>, an innovative solution designed to bridge the gap between human intent and mechanical movement. Utilizing Electromyography (EMG) signals, </a:t>
            </a:r>
            <a:r>
              <a:rPr lang="en-US" sz="2400" i="1" dirty="0" err="1" smtClean="0">
                <a:latin typeface="Times New Roman" pitchFamily="18" charset="0"/>
                <a:cs typeface="Times New Roman" pitchFamily="18" charset="0"/>
              </a:rPr>
              <a:t>Myosync</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enables individuals to control prosthetic hands with precision, making them more adaptive, functional, and natural.</a:t>
            </a:r>
          </a:p>
          <a:p>
            <a:r>
              <a:rPr lang="en-US" sz="2400" dirty="0">
                <a:latin typeface="Times New Roman" pitchFamily="18" charset="0"/>
                <a:cs typeface="Times New Roman" pitchFamily="18" charset="0"/>
              </a:rPr>
              <a:t>Our project isn’t just about technology—it’s about restoring independence, redefining possibilities, and proving that innovation can truly transform lives.</a:t>
            </a:r>
          </a:p>
        </p:txBody>
      </p:sp>
      <p:sp>
        <p:nvSpPr>
          <p:cNvPr id="11" name="AutoShape 4" descr="https://ideogram.ai/assets/image/lossless/response/ubLbFdvDQpCxdF1rIyNC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518345" y="3122239"/>
            <a:ext cx="8414772" cy="3077766"/>
          </a:xfrm>
          <a:prstGeom prst="rect">
            <a:avLst/>
          </a:prstGeom>
        </p:spPr>
        <p:txBody>
          <a:bodyPr lIns="0" tIns="0" rIns="0" bIns="0" rtlCol="0" anchor="t">
            <a:spAutoFit/>
          </a:bodyPr>
          <a:lstStyle/>
          <a:p>
            <a:r>
              <a:rPr lang="en-US" sz="2000" dirty="0" smtClean="0"/>
              <a:t>At </a:t>
            </a:r>
            <a:r>
              <a:rPr lang="en-US" sz="2000" b="1" dirty="0" smtClean="0"/>
              <a:t>Empower </a:t>
            </a:r>
            <a:r>
              <a:rPr lang="en-US" sz="2000" b="1" dirty="0"/>
              <a:t>Ability</a:t>
            </a:r>
            <a:r>
              <a:rPr lang="en-US" sz="2000" dirty="0"/>
              <a:t>, we believe in breaking barriers and redefining possibilities. Our mission is to enhance the lives of individuals with disabilities by creating cutting-edge prosthetic solutions that restore independence and improve quality of life.</a:t>
            </a:r>
          </a:p>
          <a:p>
            <a:r>
              <a:rPr lang="en-US" sz="2000" dirty="0"/>
              <a:t>With a focus on innovation, we design prosthetic hands powered by advanced technologies like Electromyography (EMG) signals, enabling seamless, natural movements. Each device we create is a testament to our commitment to empowering individuals to regain control, confidence, and capability</a:t>
            </a:r>
            <a:r>
              <a:rPr lang="en-US" sz="2000" dirty="0" smtClean="0"/>
              <a:t>.</a:t>
            </a:r>
          </a:p>
          <a:p>
            <a:endParaRPr lang="en-US" sz="2000" dirty="0" smtClean="0"/>
          </a:p>
          <a:p>
            <a:r>
              <a:rPr lang="en-US" sz="2000" dirty="0"/>
              <a:t>At </a:t>
            </a:r>
            <a:r>
              <a:rPr lang="en-US" sz="2000" b="1" dirty="0"/>
              <a:t>Empower Ability</a:t>
            </a:r>
            <a:r>
              <a:rPr lang="en-US" sz="2000" dirty="0"/>
              <a:t>, we don’t just build prosthetics—we build futures.</a:t>
            </a:r>
          </a:p>
        </p:txBody>
      </p:sp>
      <p:sp>
        <p:nvSpPr>
          <p:cNvPr id="12" name="TextBox 12"/>
          <p:cNvSpPr txBox="1"/>
          <p:nvPr/>
        </p:nvSpPr>
        <p:spPr>
          <a:xfrm>
            <a:off x="1518345" y="2273750"/>
            <a:ext cx="4155745" cy="711862"/>
          </a:xfrm>
          <a:prstGeom prst="rect">
            <a:avLst/>
          </a:prstGeom>
        </p:spPr>
        <p:txBody>
          <a:bodyPr lIns="0" tIns="0" rIns="0" bIns="0" rtlCol="0" anchor="t">
            <a:spAutoFit/>
          </a:bodyPr>
          <a:lstStyle/>
          <a:p>
            <a:pPr algn="l">
              <a:lnSpc>
                <a:spcPts val="6300"/>
              </a:lnSpc>
              <a:spcBef>
                <a:spcPct val="0"/>
              </a:spcBef>
            </a:pPr>
            <a:r>
              <a:rPr lang="en-US" sz="3200" dirty="0">
                <a:solidFill>
                  <a:srgbClr val="051D40"/>
                </a:solidFill>
                <a:latin typeface="Open Sans Extra Bold"/>
                <a:ea typeface="Open Sans Extra Bold"/>
                <a:cs typeface="Open Sans Extra Bold"/>
                <a:sym typeface="Open Sans Extra Bold"/>
              </a:rPr>
              <a:t>About us</a:t>
            </a:r>
          </a:p>
        </p:txBody>
      </p:sp>
      <p:sp>
        <p:nvSpPr>
          <p:cNvPr id="13" name="TextBox 13"/>
          <p:cNvSpPr txBox="1"/>
          <p:nvPr/>
        </p:nvSpPr>
        <p:spPr>
          <a:xfrm>
            <a:off x="1447800" y="6854581"/>
            <a:ext cx="8414772" cy="1795363"/>
          </a:xfrm>
          <a:prstGeom prst="rect">
            <a:avLst/>
          </a:prstGeom>
        </p:spPr>
        <p:txBody>
          <a:bodyPr lIns="0" tIns="0" rIns="0" bIns="0" rtlCol="0" anchor="t">
            <a:spAutoFit/>
          </a:bodyPr>
          <a:lstStyle/>
          <a:p>
            <a:pPr lvl="0">
              <a:lnSpc>
                <a:spcPts val="2843"/>
              </a:lnSpc>
              <a:spcBef>
                <a:spcPct val="0"/>
              </a:spcBef>
            </a:pPr>
            <a:r>
              <a:rPr lang="en-US" sz="2000" b="1" dirty="0" smtClean="0"/>
              <a:t>Empower Ability</a:t>
            </a:r>
            <a:r>
              <a:rPr lang="en-US" sz="2000" dirty="0" smtClean="0"/>
              <a:t> is dedicated to revolutionizing assistive technology by designing advanced prosthetic hands for individuals with disabilities. Using innovative solutions like EMG signal control, we aim to restore independence and enable natural, seamless movements. Our mission is to empower lives, enhance capabilities, and redefine possibilities.</a:t>
            </a:r>
            <a:endParaRPr lang="en-US" sz="2000" u="none" strike="noStrike" spc="-40" dirty="0">
              <a:solidFill>
                <a:srgbClr val="051D40"/>
              </a:solidFill>
              <a:latin typeface="Poppins"/>
              <a:ea typeface="Poppins"/>
              <a:cs typeface="Poppins"/>
              <a:sym typeface="Poppins"/>
            </a:endParaRPr>
          </a:p>
        </p:txBody>
      </p:sp>
      <p:sp>
        <p:nvSpPr>
          <p:cNvPr id="14" name="TextBox 14"/>
          <p:cNvSpPr txBox="1"/>
          <p:nvPr/>
        </p:nvSpPr>
        <p:spPr>
          <a:xfrm>
            <a:off x="1518345" y="6353310"/>
            <a:ext cx="3724127" cy="448841"/>
          </a:xfrm>
          <a:prstGeom prst="rect">
            <a:avLst/>
          </a:prstGeom>
        </p:spPr>
        <p:txBody>
          <a:bodyPr lIns="0" tIns="0" rIns="0" bIns="0" rtlCol="0" anchor="t">
            <a:spAutoFit/>
          </a:bodyPr>
          <a:lstStyle/>
          <a:p>
            <a:pPr algn="l">
              <a:lnSpc>
                <a:spcPts val="3480"/>
              </a:lnSpc>
              <a:spcBef>
                <a:spcPct val="0"/>
              </a:spcBef>
            </a:pPr>
            <a:r>
              <a:rPr lang="en-US" sz="2800" dirty="0">
                <a:solidFill>
                  <a:srgbClr val="051D40"/>
                </a:solidFill>
                <a:latin typeface="Open Sans Extra Bold"/>
                <a:ea typeface="Open Sans Extra Bold"/>
                <a:cs typeface="Open Sans Extra Bold"/>
                <a:sym typeface="Open Sans Extra Bold"/>
              </a:rPr>
              <a:t>Company Overview</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2178" y="3927096"/>
            <a:ext cx="5885026" cy="635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71523"/>
          </a:xfrm>
          <a:prstGeom prst="rect">
            <a:avLst/>
          </a:prstGeom>
        </p:spPr>
        <p:txBody>
          <a:bodyPr lIns="0" tIns="0" rIns="0" bIns="0" rtlCol="0" anchor="t">
            <a:spAutoFit/>
          </a:bodyPr>
          <a:lstStyle/>
          <a:p>
            <a:pPr marL="0" lvl="0" indent="0" algn="l">
              <a:lnSpc>
                <a:spcPts val="6300"/>
              </a:lnSpc>
              <a:spcBef>
                <a:spcPct val="0"/>
              </a:spcBef>
            </a:pPr>
            <a:r>
              <a:rPr lang="en-US" sz="4500" b="1" u="none" strike="noStrike">
                <a:solidFill>
                  <a:srgbClr val="051D40"/>
                </a:solidFill>
                <a:latin typeface="Open Sans Extra Bold"/>
                <a:ea typeface="Open Sans Extra Bold"/>
                <a:cs typeface="Open Sans Extra Bold"/>
                <a:sym typeface="Open Sans Extra Bold"/>
              </a:rPr>
              <a:t>Problems</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128374"/>
            <a:ext cx="9006427" cy="2513509"/>
          </a:xfrm>
          <a:prstGeom prst="rect">
            <a:avLst/>
          </a:prstGeom>
        </p:spPr>
        <p:txBody>
          <a:bodyPr lIns="0" tIns="0" rIns="0" bIns="0" rtlCol="0" anchor="t">
            <a:spAutoFit/>
          </a:bodyPr>
          <a:lstStyle/>
          <a:p>
            <a:pPr lvl="0">
              <a:lnSpc>
                <a:spcPts val="2843"/>
              </a:lnSpc>
              <a:spcBef>
                <a:spcPct val="0"/>
              </a:spcBef>
            </a:pPr>
            <a:r>
              <a:rPr lang="en-US" sz="2000" dirty="0" smtClean="0">
                <a:latin typeface="Times New Roman" pitchFamily="18" charset="0"/>
                <a:cs typeface="Times New Roman" pitchFamily="18" charset="0"/>
              </a:rPr>
              <a:t>The individuals </a:t>
            </a:r>
            <a:r>
              <a:rPr lang="en-US" sz="2000" dirty="0">
                <a:latin typeface="Times New Roman" pitchFamily="18" charset="0"/>
                <a:cs typeface="Times New Roman" pitchFamily="18" charset="0"/>
              </a:rPr>
              <a:t>with disabilities often face significant challenges in performing daily tasks due to the limitations of traditional prosthetic hands. These devices are typically static and lack the functionality to adapt to real-life movements, leading to restricted independence. Many users experience frustration and a diminished quality of life as they struggle to perform basic activities. The lack of innovative solutions leaves a gap in their ability to connect intent with action. This unmet need highlights the urgency for advanced, functional prosthetics that truly empower users.</a:t>
            </a:r>
            <a:endParaRPr lang="en-US" sz="2000" u="none" strike="noStrike" spc="-40" dirty="0">
              <a:solidFill>
                <a:srgbClr val="051D40"/>
              </a:solidFill>
              <a:latin typeface="Times New Roman" pitchFamily="18" charset="0"/>
              <a:ea typeface="Poppins"/>
              <a:cs typeface="Times New Roman" pitchFamily="18" charset="0"/>
              <a:sym typeface="Poppins"/>
            </a:endParaRPr>
          </a:p>
        </p:txBody>
      </p:sp>
      <p:grpSp>
        <p:nvGrpSpPr>
          <p:cNvPr id="10" name="Group 10"/>
          <p:cNvGrpSpPr>
            <a:grpSpLocks noChangeAspect="1"/>
          </p:cNvGrpSpPr>
          <p:nvPr/>
        </p:nvGrpSpPr>
        <p:grpSpPr>
          <a:xfrm>
            <a:off x="9966307" y="300249"/>
            <a:ext cx="8027935" cy="9598729"/>
            <a:chOff x="0" y="0"/>
            <a:chExt cx="8603361" cy="10286746"/>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8002" r="-51461"/>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6" name="Group 16"/>
          <p:cNvGrpSpPr/>
          <p:nvPr/>
        </p:nvGrpSpPr>
        <p:grpSpPr>
          <a:xfrm>
            <a:off x="1447800" y="5143500"/>
            <a:ext cx="11387207" cy="329872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4814991"/>
            <a:ext cx="2772169" cy="685553"/>
            <a:chOff x="0" y="0"/>
            <a:chExt cx="1013291" cy="250585"/>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u="none" strike="noStrike">
                  <a:solidFill>
                    <a:srgbClr val="FFFFFF"/>
                  </a:solidFill>
                  <a:latin typeface="Poppins Bold"/>
                  <a:ea typeface="Poppins Bold"/>
                  <a:cs typeface="Poppins Bold"/>
                  <a:sym typeface="Poppins Bold"/>
                </a:rPr>
                <a:t>Problem 01</a:t>
              </a:r>
            </a:p>
          </p:txBody>
        </p:sp>
      </p:grpSp>
      <p:grpSp>
        <p:nvGrpSpPr>
          <p:cNvPr id="22" name="Group 22"/>
          <p:cNvGrpSpPr/>
          <p:nvPr/>
        </p:nvGrpSpPr>
        <p:grpSpPr>
          <a:xfrm>
            <a:off x="5912407" y="4814991"/>
            <a:ext cx="2772169" cy="685553"/>
            <a:chOff x="0" y="0"/>
            <a:chExt cx="1013291" cy="25058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u="none" strike="noStrike">
                  <a:solidFill>
                    <a:srgbClr val="FFFFFF"/>
                  </a:solidFill>
                  <a:latin typeface="Poppins Bold"/>
                  <a:ea typeface="Poppins Bold"/>
                  <a:cs typeface="Poppins Bold"/>
                  <a:sym typeface="Poppins Bold"/>
                </a:rPr>
                <a:t>Problem 02</a:t>
              </a:r>
            </a:p>
          </p:txBody>
        </p:sp>
      </p:grpSp>
      <p:grpSp>
        <p:nvGrpSpPr>
          <p:cNvPr id="25" name="Group 25"/>
          <p:cNvGrpSpPr/>
          <p:nvPr/>
        </p:nvGrpSpPr>
        <p:grpSpPr>
          <a:xfrm>
            <a:off x="9569222" y="4814991"/>
            <a:ext cx="2670160" cy="685553"/>
            <a:chOff x="0" y="0"/>
            <a:chExt cx="976004" cy="250585"/>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b="1" u="none" strike="noStrike">
                  <a:solidFill>
                    <a:srgbClr val="FFFFFF"/>
                  </a:solidFill>
                  <a:latin typeface="Poppins Bold"/>
                  <a:ea typeface="Poppins Bold"/>
                  <a:cs typeface="Poppins Bold"/>
                  <a:sym typeface="Poppins Bold"/>
                </a:rPr>
                <a:t>Problem 03</a:t>
              </a:r>
            </a:p>
          </p:txBody>
        </p:sp>
      </p:grpSp>
      <p:sp>
        <p:nvSpPr>
          <p:cNvPr id="28" name="TextBox 28"/>
          <p:cNvSpPr txBox="1"/>
          <p:nvPr/>
        </p:nvSpPr>
        <p:spPr>
          <a:xfrm>
            <a:off x="2310929" y="5643420"/>
            <a:ext cx="2661498" cy="2654573"/>
          </a:xfrm>
          <a:prstGeom prst="rect">
            <a:avLst/>
          </a:prstGeom>
        </p:spPr>
        <p:txBody>
          <a:bodyPr lIns="0" tIns="0" rIns="0" bIns="0" rtlCol="0" anchor="t">
            <a:spAutoFit/>
          </a:bodyPr>
          <a:lstStyle/>
          <a:p>
            <a:pPr lvl="0" algn="ctr">
              <a:lnSpc>
                <a:spcPts val="2334"/>
              </a:lnSpc>
              <a:spcBef>
                <a:spcPct val="0"/>
              </a:spcBef>
            </a:pPr>
            <a:r>
              <a:rPr lang="en-US" sz="2000" b="1" dirty="0">
                <a:solidFill>
                  <a:schemeClr val="bg1"/>
                </a:solidFill>
              </a:rPr>
              <a:t>Limited Mobility and Functionality</a:t>
            </a:r>
            <a:r>
              <a:rPr lang="en-US" sz="2000" dirty="0">
                <a:solidFill>
                  <a:schemeClr val="bg1"/>
                </a:solidFill>
              </a:rPr>
              <a:t/>
            </a:r>
            <a:br>
              <a:rPr lang="en-US" sz="2000" dirty="0">
                <a:solidFill>
                  <a:schemeClr val="bg1"/>
                </a:solidFill>
              </a:rPr>
            </a:br>
            <a:r>
              <a:rPr lang="en-US" sz="2000" dirty="0">
                <a:solidFill>
                  <a:schemeClr val="bg1"/>
                </a:solidFill>
              </a:rPr>
              <a:t>Traditional prosthetic hands are often static and lack the ability to mimic natural, dynamic movements, restricting their use in daily activities</a:t>
            </a:r>
            <a:r>
              <a:rPr lang="en-US" sz="2000" dirty="0"/>
              <a:t>.</a:t>
            </a:r>
            <a:endParaRPr lang="en-US" sz="2000" u="none" strike="noStrike" spc="-33" dirty="0">
              <a:solidFill>
                <a:srgbClr val="FDFDFD"/>
              </a:solidFill>
              <a:latin typeface="Poppins"/>
              <a:ea typeface="Poppins"/>
              <a:cs typeface="Poppins"/>
              <a:sym typeface="Poppins"/>
            </a:endParaRPr>
          </a:p>
        </p:txBody>
      </p:sp>
      <p:sp>
        <p:nvSpPr>
          <p:cNvPr id="29" name="TextBox 29"/>
          <p:cNvSpPr txBox="1"/>
          <p:nvPr/>
        </p:nvSpPr>
        <p:spPr>
          <a:xfrm>
            <a:off x="5999225" y="5643420"/>
            <a:ext cx="2661498" cy="2640723"/>
          </a:xfrm>
          <a:prstGeom prst="rect">
            <a:avLst/>
          </a:prstGeom>
        </p:spPr>
        <p:txBody>
          <a:bodyPr lIns="0" tIns="0" rIns="0" bIns="0" rtlCol="0" anchor="t">
            <a:spAutoFit/>
          </a:bodyPr>
          <a:lstStyle/>
          <a:p>
            <a:pPr algn="ctr">
              <a:lnSpc>
                <a:spcPts val="2334"/>
              </a:lnSpc>
              <a:spcBef>
                <a:spcPct val="0"/>
              </a:spcBef>
            </a:pPr>
            <a:r>
              <a:rPr lang="en-US" sz="2000" b="1" dirty="0">
                <a:solidFill>
                  <a:schemeClr val="bg1"/>
                </a:solidFill>
              </a:rPr>
              <a:t>Loss of Independence</a:t>
            </a:r>
            <a:r>
              <a:rPr lang="en-US" sz="2000" dirty="0">
                <a:solidFill>
                  <a:schemeClr val="bg1"/>
                </a:solidFill>
              </a:rPr>
              <a:t/>
            </a:r>
            <a:br>
              <a:rPr lang="en-US" sz="2000" dirty="0">
                <a:solidFill>
                  <a:schemeClr val="bg1"/>
                </a:solidFill>
              </a:rPr>
            </a:br>
            <a:r>
              <a:rPr lang="en-US" sz="2000" dirty="0">
                <a:solidFill>
                  <a:schemeClr val="bg1"/>
                </a:solidFill>
              </a:rPr>
              <a:t>The inability to perform essential tasks like gripping, holding, or lifting objects leads to a reliance on caregivers, reducing the individual's sense of self-sufficiency.</a:t>
            </a:r>
          </a:p>
          <a:p>
            <a:pPr marL="0" lvl="0" indent="0" algn="ctr">
              <a:lnSpc>
                <a:spcPts val="2334"/>
              </a:lnSpc>
              <a:spcBef>
                <a:spcPct val="0"/>
              </a:spcBef>
            </a:pPr>
            <a:endParaRPr lang="en-US" sz="1667" u="none" strike="noStrike" spc="-33" dirty="0">
              <a:solidFill>
                <a:srgbClr val="FDFDFD"/>
              </a:solidFill>
              <a:latin typeface="Poppins"/>
              <a:ea typeface="Poppins"/>
              <a:cs typeface="Poppins"/>
              <a:sym typeface="Poppins"/>
            </a:endParaRPr>
          </a:p>
        </p:txBody>
      </p:sp>
      <p:sp>
        <p:nvSpPr>
          <p:cNvPr id="30" name="TextBox 30"/>
          <p:cNvSpPr txBox="1"/>
          <p:nvPr/>
        </p:nvSpPr>
        <p:spPr>
          <a:xfrm>
            <a:off x="9689588" y="5643420"/>
            <a:ext cx="2661498" cy="2654573"/>
          </a:xfrm>
          <a:prstGeom prst="rect">
            <a:avLst/>
          </a:prstGeom>
        </p:spPr>
        <p:txBody>
          <a:bodyPr lIns="0" tIns="0" rIns="0" bIns="0" rtlCol="0" anchor="t">
            <a:spAutoFit/>
          </a:bodyPr>
          <a:lstStyle/>
          <a:p>
            <a:pPr lvl="0" algn="ctr">
              <a:lnSpc>
                <a:spcPts val="2334"/>
              </a:lnSpc>
              <a:spcBef>
                <a:spcPct val="0"/>
              </a:spcBef>
            </a:pPr>
            <a:r>
              <a:rPr lang="en-US" sz="2000" b="1" dirty="0">
                <a:solidFill>
                  <a:schemeClr val="bg1"/>
                </a:solidFill>
              </a:rPr>
              <a:t>Emotional and Social Challenges</a:t>
            </a:r>
            <a:r>
              <a:rPr lang="en-US" sz="2000" dirty="0">
                <a:solidFill>
                  <a:schemeClr val="bg1"/>
                </a:solidFill>
              </a:rPr>
              <a:t/>
            </a:r>
            <a:br>
              <a:rPr lang="en-US" sz="2000" dirty="0">
                <a:solidFill>
                  <a:schemeClr val="bg1"/>
                </a:solidFill>
              </a:rPr>
            </a:br>
            <a:r>
              <a:rPr lang="en-US" sz="2000" dirty="0">
                <a:solidFill>
                  <a:schemeClr val="bg1"/>
                </a:solidFill>
              </a:rPr>
              <a:t>The frustration and stigma associated with limited functionality can impact confidence and self-esteem, affecting mental well-being and social participation</a:t>
            </a:r>
            <a:endParaRPr lang="en-US" sz="2000" u="none" strike="noStrike" spc="-33" dirty="0">
              <a:solidFill>
                <a:schemeClr val="bg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Concept In Business</a:t>
            </a:r>
          </a:p>
        </p:txBody>
      </p:sp>
      <p:sp>
        <p:nvSpPr>
          <p:cNvPr id="27" name="TextBox 27"/>
          <p:cNvSpPr txBox="1"/>
          <p:nvPr/>
        </p:nvSpPr>
        <p:spPr>
          <a:xfrm>
            <a:off x="6495061" y="7135947"/>
            <a:ext cx="5297877" cy="830997"/>
          </a:xfrm>
          <a:prstGeom prst="rect">
            <a:avLst/>
          </a:prstGeom>
        </p:spPr>
        <p:txBody>
          <a:bodyPr lIns="0" tIns="0" rIns="0" bIns="0" rtlCol="0" anchor="t">
            <a:spAutoFit/>
          </a:bodyPr>
          <a:lstStyle/>
          <a:p>
            <a:pPr algn="ctr"/>
            <a:r>
              <a:rPr lang="en-US" dirty="0" smtClean="0">
                <a:latin typeface="Times New Roman" pitchFamily="18" charset="0"/>
                <a:cs typeface="Times New Roman" pitchFamily="18" charset="0"/>
              </a:rPr>
              <a:t>Focusing on the unique needs of individuals with disabilities by providing customizable and accessible prosthetics to enhance their quality of life.</a:t>
            </a:r>
            <a:endParaRPr lang="en-US" dirty="0">
              <a:latin typeface="Times New Roman" pitchFamily="18" charset="0"/>
              <a:cs typeface="Times New Roman" pitchFamily="18" charset="0"/>
            </a:endParaRPr>
          </a:p>
        </p:txBody>
      </p:sp>
      <p:sp>
        <p:nvSpPr>
          <p:cNvPr id="28" name="TextBox 28"/>
          <p:cNvSpPr txBox="1"/>
          <p:nvPr/>
        </p:nvSpPr>
        <p:spPr>
          <a:xfrm>
            <a:off x="12491020" y="7135947"/>
            <a:ext cx="5297877" cy="1107996"/>
          </a:xfrm>
          <a:prstGeom prst="rect">
            <a:avLst/>
          </a:prstGeom>
        </p:spPr>
        <p:txBody>
          <a:bodyPr lIns="0" tIns="0" rIns="0" bIns="0" rtlCol="0" anchor="t">
            <a:spAutoFit/>
          </a:bodyPr>
          <a:lstStyle/>
          <a:p>
            <a:pPr algn="ctr"/>
            <a:r>
              <a:rPr lang="en-US" dirty="0">
                <a:latin typeface="Times New Roman" pitchFamily="18" charset="0"/>
                <a:cs typeface="Times New Roman" pitchFamily="18" charset="0"/>
              </a:rPr>
              <a:t>Committed to making advanced prosthetic technology affordable and widely available, bridging the gap between innovation and those who need it most.</a:t>
            </a:r>
          </a:p>
          <a:p>
            <a:endParaRPr lang="en-US" dirty="0"/>
          </a:p>
        </p:txBody>
      </p:sp>
      <p:sp>
        <p:nvSpPr>
          <p:cNvPr id="29" name="TextBox 29"/>
          <p:cNvSpPr txBox="1"/>
          <p:nvPr/>
        </p:nvSpPr>
        <p:spPr>
          <a:xfrm>
            <a:off x="914400" y="6659121"/>
            <a:ext cx="4191000" cy="374013"/>
          </a:xfrm>
          <a:prstGeom prst="rect">
            <a:avLst/>
          </a:prstGeom>
        </p:spPr>
        <p:txBody>
          <a:bodyPr wrap="square" lIns="0" tIns="0" rIns="0" bIns="0" rtlCol="0" anchor="t">
            <a:spAutoFit/>
          </a:bodyPr>
          <a:lstStyle/>
          <a:p>
            <a:pPr lvl="0" algn="ctr">
              <a:lnSpc>
                <a:spcPts val="3200"/>
              </a:lnSpc>
              <a:spcBef>
                <a:spcPct val="0"/>
              </a:spcBef>
            </a:pPr>
            <a:r>
              <a:rPr lang="en-US" sz="2000" dirty="0">
                <a:solidFill>
                  <a:srgbClr val="002060"/>
                </a:solidFill>
                <a:latin typeface="Open Sans Extra Bold" charset="0"/>
                <a:ea typeface="Open Sans Extra Bold" charset="0"/>
                <a:cs typeface="Open Sans Extra Bold" charset="0"/>
              </a:rPr>
              <a:t>Innovation-Driven Solutions</a:t>
            </a:r>
            <a:endParaRPr lang="en-US" sz="2000" b="1" u="none" strike="noStrike" dirty="0">
              <a:solidFill>
                <a:srgbClr val="002060"/>
              </a:solidFill>
              <a:latin typeface="Open Sans Extra Bold" charset="0"/>
              <a:ea typeface="Open Sans Extra Bold" charset="0"/>
              <a:cs typeface="Open Sans Extra Bold" charset="0"/>
              <a:sym typeface="Open Sans Extra Bold"/>
            </a:endParaRPr>
          </a:p>
        </p:txBody>
      </p:sp>
      <p:sp>
        <p:nvSpPr>
          <p:cNvPr id="30" name="TextBox 30"/>
          <p:cNvSpPr txBox="1"/>
          <p:nvPr/>
        </p:nvSpPr>
        <p:spPr>
          <a:xfrm>
            <a:off x="6781800" y="6659121"/>
            <a:ext cx="4267199" cy="374013"/>
          </a:xfrm>
          <a:prstGeom prst="rect">
            <a:avLst/>
          </a:prstGeom>
        </p:spPr>
        <p:txBody>
          <a:bodyPr wrap="square" lIns="0" tIns="0" rIns="0" bIns="0" rtlCol="0" anchor="t">
            <a:spAutoFit/>
          </a:bodyPr>
          <a:lstStyle/>
          <a:p>
            <a:pPr lvl="0" algn="ctr">
              <a:lnSpc>
                <a:spcPts val="3200"/>
              </a:lnSpc>
              <a:spcBef>
                <a:spcPct val="0"/>
              </a:spcBef>
            </a:pPr>
            <a:r>
              <a:rPr lang="en-US" sz="2000" dirty="0">
                <a:solidFill>
                  <a:srgbClr val="002060"/>
                </a:solidFill>
                <a:latin typeface="Open Sans Extra Bold" charset="0"/>
                <a:ea typeface="Open Sans Extra Bold" charset="0"/>
                <a:cs typeface="Open Sans Extra Bold" charset="0"/>
              </a:rPr>
              <a:t>Customer-Centric Approach</a:t>
            </a:r>
            <a:endParaRPr lang="en-US" sz="2000" b="1" u="none" strike="noStrike" dirty="0">
              <a:solidFill>
                <a:srgbClr val="002060"/>
              </a:solidFill>
              <a:latin typeface="Open Sans Extra Bold" charset="0"/>
              <a:ea typeface="Open Sans Extra Bold" charset="0"/>
              <a:cs typeface="Open Sans Extra Bold" charset="0"/>
              <a:sym typeface="Open Sans Extra Bold"/>
            </a:endParaRPr>
          </a:p>
        </p:txBody>
      </p:sp>
      <p:sp>
        <p:nvSpPr>
          <p:cNvPr id="31" name="TextBox 31"/>
          <p:cNvSpPr txBox="1"/>
          <p:nvPr/>
        </p:nvSpPr>
        <p:spPr>
          <a:xfrm>
            <a:off x="12725400" y="6659121"/>
            <a:ext cx="4952999" cy="410369"/>
          </a:xfrm>
          <a:prstGeom prst="rect">
            <a:avLst/>
          </a:prstGeom>
        </p:spPr>
        <p:txBody>
          <a:bodyPr wrap="square" lIns="0" tIns="0" rIns="0" bIns="0" rtlCol="0" anchor="t">
            <a:spAutoFit/>
          </a:bodyPr>
          <a:lstStyle/>
          <a:p>
            <a:pPr lvl="0" algn="ctr">
              <a:lnSpc>
                <a:spcPts val="3200"/>
              </a:lnSpc>
              <a:spcBef>
                <a:spcPct val="0"/>
              </a:spcBef>
            </a:pPr>
            <a:r>
              <a:rPr lang="en-US" sz="2000" dirty="0">
                <a:solidFill>
                  <a:srgbClr val="002060"/>
                </a:solidFill>
                <a:latin typeface="Open Sans Extra Bold" charset="0"/>
                <a:ea typeface="Open Sans Extra Bold" charset="0"/>
                <a:cs typeface="Open Sans Extra Bold" charset="0"/>
              </a:rPr>
              <a:t>Empowerment Through Accessibility</a:t>
            </a:r>
            <a:endParaRPr lang="en-US" sz="2000" b="1" u="none" strike="noStrike" dirty="0">
              <a:solidFill>
                <a:srgbClr val="002060"/>
              </a:solidFill>
              <a:latin typeface="Open Sans Extra Bold" charset="0"/>
              <a:ea typeface="Open Sans Extra Bold" charset="0"/>
              <a:cs typeface="Open Sans Extra Bold" charset="0"/>
              <a:sym typeface="Open Sans Extra Bold"/>
            </a:endParaRPr>
          </a:p>
        </p:txBody>
      </p:sp>
      <p:sp>
        <p:nvSpPr>
          <p:cNvPr id="32" name="TextBox 32"/>
          <p:cNvSpPr txBox="1"/>
          <p:nvPr/>
        </p:nvSpPr>
        <p:spPr>
          <a:xfrm>
            <a:off x="521010" y="7135947"/>
            <a:ext cx="5297877" cy="1077218"/>
          </a:xfrm>
          <a:prstGeom prst="rect">
            <a:avLst/>
          </a:prstGeom>
        </p:spPr>
        <p:txBody>
          <a:bodyPr lIns="0" tIns="0" rIns="0" bIns="0" rtlCol="0" anchor="t">
            <a:spAutoFit/>
          </a:bodyPr>
          <a:lstStyle/>
          <a:p>
            <a:pPr lvl="0" algn="ctr">
              <a:lnSpc>
                <a:spcPts val="2145"/>
              </a:lnSpc>
              <a:spcBef>
                <a:spcPct val="0"/>
              </a:spcBef>
            </a:pPr>
            <a:r>
              <a:rPr lang="en-US" dirty="0">
                <a:latin typeface="Times New Roman" pitchFamily="18" charset="0"/>
                <a:cs typeface="Times New Roman" pitchFamily="18" charset="0"/>
              </a:rPr>
              <a:t>Continuously integrating advanced technologies like Electromyography (EMG) and AI to create prosthetic hands that are more functional, adaptive, and user-friendly.</a:t>
            </a:r>
            <a:endParaRPr lang="en-US" u="none" strike="noStrike" spc="-30" dirty="0">
              <a:solidFill>
                <a:srgbClr val="051D40"/>
              </a:solidFill>
              <a:latin typeface="Times New Roman" pitchFamily="18" charset="0"/>
              <a:ea typeface="Poppins"/>
              <a:cs typeface="Times New Roman" pitchFamily="18" charset="0"/>
              <a:sym typeface="Poppin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81" y="3447950"/>
            <a:ext cx="5344733" cy="30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320" y="3475686"/>
            <a:ext cx="4952010" cy="318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6244" y="3643548"/>
            <a:ext cx="5017303" cy="281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5775957"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Objectives</a:t>
            </a:r>
          </a:p>
        </p:txBody>
      </p:sp>
      <p:sp>
        <p:nvSpPr>
          <p:cNvPr id="7" name="TextBox 7"/>
          <p:cNvSpPr txBox="1"/>
          <p:nvPr/>
        </p:nvSpPr>
        <p:spPr>
          <a:xfrm>
            <a:off x="1270420" y="2245049"/>
            <a:ext cx="9913189" cy="1477328"/>
          </a:xfrm>
          <a:prstGeom prst="rect">
            <a:avLst/>
          </a:prstGeom>
        </p:spPr>
        <p:txBody>
          <a:bodyPr lIns="0" tIns="0" rIns="0" bIns="0" rtlCol="0" anchor="t">
            <a:spAutoFit/>
          </a:bodyPr>
          <a:lstStyle/>
          <a:p>
            <a:r>
              <a:rPr lang="en-US" sz="2400" dirty="0">
                <a:solidFill>
                  <a:schemeClr val="bg1"/>
                </a:solidFill>
                <a:latin typeface="Times New Roman" pitchFamily="18" charset="0"/>
                <a:cs typeface="Times New Roman" pitchFamily="18" charset="0"/>
              </a:rPr>
              <a:t>At </a:t>
            </a:r>
            <a:r>
              <a:rPr lang="en-US" sz="2400" b="1" dirty="0">
                <a:solidFill>
                  <a:schemeClr val="bg1"/>
                </a:solidFill>
                <a:latin typeface="Times New Roman" pitchFamily="18" charset="0"/>
                <a:cs typeface="Times New Roman" pitchFamily="18" charset="0"/>
              </a:rPr>
              <a:t>Empower Ability</a:t>
            </a:r>
            <a:r>
              <a:rPr lang="en-US" sz="2400" dirty="0">
                <a:solidFill>
                  <a:schemeClr val="bg1"/>
                </a:solidFill>
                <a:latin typeface="Times New Roman" pitchFamily="18" charset="0"/>
                <a:cs typeface="Times New Roman" pitchFamily="18" charset="0"/>
              </a:rPr>
              <a:t>, we create innovative, affordable prosthetic hands that enhance independence and enable natural movements. Using advanced technologies like EMG signals and AI, we transform lives and redefine possibilities.</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62920" y="6384261"/>
            <a:ext cx="4161784" cy="2135521"/>
          </a:xfrm>
          <a:prstGeom prst="rect">
            <a:avLst/>
          </a:prstGeom>
        </p:spPr>
        <p:txBody>
          <a:bodyPr lIns="0" tIns="0" rIns="0" bIns="0" rtlCol="0" anchor="t">
            <a:spAutoFit/>
          </a:bodyPr>
          <a:lstStyle/>
          <a:p>
            <a:pPr algn="ctr">
              <a:lnSpc>
                <a:spcPts val="2763"/>
              </a:lnSpc>
            </a:pPr>
            <a:r>
              <a:rPr lang="en-US" sz="2000" b="1" u="sng" dirty="0">
                <a:solidFill>
                  <a:srgbClr val="0070C0"/>
                </a:solidFill>
              </a:rPr>
              <a:t>Enhance Independence</a:t>
            </a:r>
            <a:r>
              <a:rPr lang="en-US" sz="2000" dirty="0">
                <a:solidFill>
                  <a:srgbClr val="0070C0"/>
                </a:solidFill>
              </a:rPr>
              <a:t/>
            </a:r>
            <a:br>
              <a:rPr lang="en-US" sz="2000" dirty="0">
                <a:solidFill>
                  <a:srgbClr val="0070C0"/>
                </a:solidFill>
              </a:rPr>
            </a:br>
            <a:r>
              <a:rPr lang="en-US" sz="2000" dirty="0">
                <a:solidFill>
                  <a:srgbClr val="0070C0"/>
                </a:solidFill>
              </a:rPr>
              <a:t>Develop advanced prosthetic hands that empower individuals with disabilities to perform daily tasks effortlessly, restoring their autonomy and confidence.</a:t>
            </a:r>
            <a:endParaRPr lang="en-US" sz="1973" u="none" strike="noStrike" spc="-39" dirty="0">
              <a:solidFill>
                <a:srgbClr val="0070C0"/>
              </a:solidFill>
              <a:latin typeface="Poppins"/>
              <a:ea typeface="Poppins"/>
              <a:cs typeface="Poppins"/>
              <a:sym typeface="Poppins"/>
            </a:endParaRPr>
          </a:p>
        </p:txBody>
      </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7" name="TextBox 17"/>
          <p:cNvSpPr txBox="1"/>
          <p:nvPr/>
        </p:nvSpPr>
        <p:spPr>
          <a:xfrm>
            <a:off x="6299437" y="6409167"/>
            <a:ext cx="4161784" cy="1846659"/>
          </a:xfrm>
          <a:prstGeom prst="rect">
            <a:avLst/>
          </a:prstGeom>
        </p:spPr>
        <p:txBody>
          <a:bodyPr lIns="0" tIns="0" rIns="0" bIns="0" rtlCol="0" anchor="t">
            <a:spAutoFit/>
          </a:bodyPr>
          <a:lstStyle/>
          <a:p>
            <a:pPr algn="ctr"/>
            <a:r>
              <a:rPr lang="en-US" sz="2000" b="1" u="sng" dirty="0">
                <a:solidFill>
                  <a:srgbClr val="0070C0"/>
                </a:solidFill>
                <a:latin typeface="Times New Roman" pitchFamily="18" charset="0"/>
                <a:cs typeface="Times New Roman" pitchFamily="18" charset="0"/>
              </a:rPr>
              <a:t>Promote Accessibility</a:t>
            </a:r>
            <a:r>
              <a:rPr lang="en-US" sz="2000" dirty="0">
                <a:solidFill>
                  <a:srgbClr val="0070C0"/>
                </a:solidFill>
                <a:latin typeface="Times New Roman" pitchFamily="18" charset="0"/>
                <a:cs typeface="Times New Roman" pitchFamily="18" charset="0"/>
              </a:rPr>
              <a:t/>
            </a:r>
            <a:br>
              <a:rPr lang="en-US" sz="2000" dirty="0">
                <a:solidFill>
                  <a:srgbClr val="0070C0"/>
                </a:solidFill>
                <a:latin typeface="Times New Roman" pitchFamily="18" charset="0"/>
                <a:cs typeface="Times New Roman" pitchFamily="18" charset="0"/>
              </a:rPr>
            </a:br>
            <a:r>
              <a:rPr lang="en-US" sz="2000" dirty="0">
                <a:solidFill>
                  <a:srgbClr val="0070C0"/>
                </a:solidFill>
                <a:latin typeface="+mj-lt"/>
                <a:cs typeface="Times New Roman" pitchFamily="18" charset="0"/>
              </a:rPr>
              <a:t>Ensure our prosthetic solutions are affordable and accessible to a broader audience, breaking barriers for individuals who need assistive technology.</a:t>
            </a:r>
          </a:p>
        </p:txBody>
      </p:sp>
      <p:sp>
        <p:nvSpPr>
          <p:cNvPr id="18" name="TextBox 18"/>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19" name="TextBox 19"/>
          <p:cNvSpPr txBox="1"/>
          <p:nvPr/>
        </p:nvSpPr>
        <p:spPr>
          <a:xfrm>
            <a:off x="10820400" y="6325091"/>
            <a:ext cx="4572000" cy="2154436"/>
          </a:xfrm>
          <a:prstGeom prst="rect">
            <a:avLst/>
          </a:prstGeom>
        </p:spPr>
        <p:txBody>
          <a:bodyPr wrap="square" lIns="0" tIns="0" rIns="0" bIns="0" rtlCol="0" anchor="t">
            <a:spAutoFit/>
          </a:bodyPr>
          <a:lstStyle/>
          <a:p>
            <a:pPr algn="ctr">
              <a:lnSpc>
                <a:spcPts val="2763"/>
              </a:lnSpc>
            </a:pPr>
            <a:r>
              <a:rPr lang="en-US" sz="2000" b="1" u="sng" dirty="0">
                <a:solidFill>
                  <a:srgbClr val="0070C0"/>
                </a:solidFill>
                <a:latin typeface="Times New Roman" pitchFamily="18" charset="0"/>
                <a:cs typeface="Times New Roman" pitchFamily="18" charset="0"/>
              </a:rPr>
              <a:t>Drive Innovation</a:t>
            </a:r>
            <a:r>
              <a:rPr lang="en-US" sz="2000" dirty="0">
                <a:solidFill>
                  <a:srgbClr val="0070C0"/>
                </a:solidFill>
              </a:rPr>
              <a:t/>
            </a:r>
            <a:br>
              <a:rPr lang="en-US" sz="2000" dirty="0">
                <a:solidFill>
                  <a:srgbClr val="0070C0"/>
                </a:solidFill>
              </a:rPr>
            </a:br>
            <a:r>
              <a:rPr lang="en-US" sz="2000" dirty="0">
                <a:solidFill>
                  <a:srgbClr val="0070C0"/>
                </a:solidFill>
              </a:rPr>
              <a:t>Continuously improve our products by leveraging cutting-edge technologies like EMG signals and AI, delivering seamless, natural, and adaptive movements to redefine prosthetic functionality.</a:t>
            </a:r>
            <a:endParaRPr lang="en-US" sz="2000" u="none" strike="noStrike" spc="-39" dirty="0">
              <a:solidFill>
                <a:srgbClr val="0070C0"/>
              </a:solidFill>
              <a:latin typeface="Poppins"/>
              <a:ea typeface="Poppins"/>
              <a:cs typeface="Poppins"/>
              <a:sym typeface="Poppins"/>
            </a:endParaRPr>
          </a:p>
        </p:txBody>
      </p:sp>
      <p:sp>
        <p:nvSpPr>
          <p:cNvPr id="20" name="TextBox 20"/>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350" y="4066220"/>
            <a:ext cx="1572926" cy="1572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Examining perceptions of accessibility symbols - News | U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5131" y="4139257"/>
            <a:ext cx="2033165" cy="1527133"/>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6422" y="3943285"/>
            <a:ext cx="1920578" cy="192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 xmlns:a16="http://schemas.microsoft.com/office/drawing/2014/main" id="{A1217471-203A-03D2-4A84-5550B9BE822E}"/>
            </a:ext>
          </a:extLst>
        </p:cNvPr>
        <p:cNvGrpSpPr/>
        <p:nvPr/>
      </p:nvGrpSpPr>
      <p:grpSpPr>
        <a:xfrm>
          <a:off x="0" y="0"/>
          <a:ext cx="0" cy="0"/>
          <a:chOff x="0" y="0"/>
          <a:chExt cx="0" cy="0"/>
        </a:xfrm>
      </p:grpSpPr>
      <p:sp>
        <p:nvSpPr>
          <p:cNvPr id="5" name="TextBox 5">
            <a:extLst>
              <a:ext uri="{FF2B5EF4-FFF2-40B4-BE49-F238E27FC236}">
                <a16:creationId xmlns="" xmlns:a16="http://schemas.microsoft.com/office/drawing/2014/main" id="{56EE5E94-3C07-1B5B-2AAE-DCB94ECDB1E2}"/>
              </a:ext>
            </a:extLst>
          </p:cNvPr>
          <p:cNvSpPr txBox="1"/>
          <p:nvPr/>
        </p:nvSpPr>
        <p:spPr>
          <a:xfrm>
            <a:off x="-2895600" y="2019564"/>
            <a:ext cx="14586028" cy="5233568"/>
          </a:xfrm>
          <a:prstGeom prst="rect">
            <a:avLst/>
          </a:prstGeom>
        </p:spPr>
        <p:txBody>
          <a:bodyPr lIns="50800" tIns="50800" rIns="50800" bIns="50800" rtlCol="0" anchor="ctr"/>
          <a:lstStyle/>
          <a:p>
            <a:pPr algn="ctr">
              <a:lnSpc>
                <a:spcPts val="2659"/>
              </a:lnSpc>
            </a:pPr>
            <a:endParaRPr dirty="0"/>
          </a:p>
        </p:txBody>
      </p:sp>
      <p:sp>
        <p:nvSpPr>
          <p:cNvPr id="6" name="TextBox 6">
            <a:extLst>
              <a:ext uri="{FF2B5EF4-FFF2-40B4-BE49-F238E27FC236}">
                <a16:creationId xmlns="" xmlns:a16="http://schemas.microsoft.com/office/drawing/2014/main" id="{3F864AD7-24B5-3C12-B629-A7B4DFFCC408}"/>
              </a:ext>
            </a:extLst>
          </p:cNvPr>
          <p:cNvSpPr txBox="1"/>
          <p:nvPr/>
        </p:nvSpPr>
        <p:spPr>
          <a:xfrm>
            <a:off x="1270420" y="904875"/>
            <a:ext cx="5054180" cy="1179810"/>
          </a:xfrm>
          <a:prstGeom prst="rect">
            <a:avLst/>
          </a:prstGeom>
        </p:spPr>
        <p:txBody>
          <a:bodyPr wrap="square" lIns="0" tIns="0" rIns="0" bIns="0" rtlCol="0" anchor="t">
            <a:spAutoFit/>
          </a:bodyPr>
          <a:lstStyle/>
          <a:p>
            <a:pPr algn="l">
              <a:lnSpc>
                <a:spcPts val="9247"/>
              </a:lnSpc>
              <a:spcBef>
                <a:spcPct val="0"/>
              </a:spcBef>
            </a:pPr>
            <a:r>
              <a:rPr lang="en-IN" sz="8000" dirty="0" err="1">
                <a:solidFill>
                  <a:schemeClr val="tx2">
                    <a:lumMod val="50000"/>
                  </a:schemeClr>
                </a:solidFill>
              </a:rPr>
              <a:t>MyoSync</a:t>
            </a:r>
            <a:r>
              <a:rPr lang="en-IN" sz="8000" dirty="0">
                <a:solidFill>
                  <a:schemeClr val="tx2">
                    <a:lumMod val="50000"/>
                  </a:schemeClr>
                </a:solidFill>
              </a:rPr>
              <a:t>:</a:t>
            </a:r>
            <a:endParaRPr lang="en-US" sz="8000" dirty="0">
              <a:solidFill>
                <a:schemeClr val="tx2">
                  <a:lumMod val="50000"/>
                </a:schemeClr>
              </a:solidFill>
              <a:latin typeface="Open Sans Extra Bold"/>
              <a:ea typeface="Open Sans Extra Bold"/>
              <a:cs typeface="Open Sans Extra Bold"/>
              <a:sym typeface="Open Sans Extra Bold"/>
            </a:endParaRPr>
          </a:p>
        </p:txBody>
      </p:sp>
      <p:sp>
        <p:nvSpPr>
          <p:cNvPr id="9" name="Freeform 9">
            <a:extLst>
              <a:ext uri="{FF2B5EF4-FFF2-40B4-BE49-F238E27FC236}">
                <a16:creationId xmlns="" xmlns:a16="http://schemas.microsoft.com/office/drawing/2014/main" id="{86257C2E-3A21-4B0D-D2FA-9AB8A61237AA}"/>
              </a:ext>
            </a:extLst>
          </p:cNvPr>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grpSp>
        <p:nvGrpSpPr>
          <p:cNvPr id="11" name="Group 11">
            <a:extLst>
              <a:ext uri="{FF2B5EF4-FFF2-40B4-BE49-F238E27FC236}">
                <a16:creationId xmlns="" xmlns:a16="http://schemas.microsoft.com/office/drawing/2014/main" id="{0777ED2B-51E5-2CE7-6438-691B6D9D5828}"/>
              </a:ext>
            </a:extLst>
          </p:cNvPr>
          <p:cNvGrpSpPr/>
          <p:nvPr/>
        </p:nvGrpSpPr>
        <p:grpSpPr>
          <a:xfrm>
            <a:off x="15573718" y="7940477"/>
            <a:ext cx="4693046" cy="4693046"/>
            <a:chOff x="0" y="0"/>
            <a:chExt cx="812800" cy="812800"/>
          </a:xfrm>
        </p:grpSpPr>
        <p:sp>
          <p:nvSpPr>
            <p:cNvPr id="12" name="Freeform 12">
              <a:extLst>
                <a:ext uri="{FF2B5EF4-FFF2-40B4-BE49-F238E27FC236}">
                  <a16:creationId xmlns="" xmlns:a16="http://schemas.microsoft.com/office/drawing/2014/main" id="{97945C5C-43FD-5CAB-1853-E3D3D0C0EC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a:extLst>
                <a:ext uri="{FF2B5EF4-FFF2-40B4-BE49-F238E27FC236}">
                  <a16:creationId xmlns="" xmlns:a16="http://schemas.microsoft.com/office/drawing/2014/main" id="{A737181F-87D5-C478-B468-5F0DF4B40DF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 xmlns:a16="http://schemas.microsoft.com/office/drawing/2014/main" id="{5DCE1B10-CFFD-5B5E-B058-89E935CE50ED}"/>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a:extLst>
              <a:ext uri="{FF2B5EF4-FFF2-40B4-BE49-F238E27FC236}">
                <a16:creationId xmlns="" xmlns:a16="http://schemas.microsoft.com/office/drawing/2014/main" id="{74738E32-4A8A-3F67-179C-3E83400BE5B3}"/>
              </a:ext>
            </a:extLst>
          </p:cNvPr>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21" name="AutoShape 21">
            <a:extLst>
              <a:ext uri="{FF2B5EF4-FFF2-40B4-BE49-F238E27FC236}">
                <a16:creationId xmlns="" xmlns:a16="http://schemas.microsoft.com/office/drawing/2014/main" id="{87DE034B-BF69-5EF6-A517-B267F1410929}"/>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sp>
      <p:pic>
        <p:nvPicPr>
          <p:cNvPr id="23" name="Picture 22">
            <a:extLst>
              <a:ext uri="{FF2B5EF4-FFF2-40B4-BE49-F238E27FC236}">
                <a16:creationId xmlns="" xmlns:a16="http://schemas.microsoft.com/office/drawing/2014/main" id="{C4680FD6-25AD-4625-27F6-0F1776104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139260" y="5157483"/>
            <a:ext cx="3319262" cy="3862199"/>
          </a:xfrm>
          <a:prstGeom prst="rect">
            <a:avLst/>
          </a:prstGeom>
        </p:spPr>
      </p:pic>
      <p:pic>
        <p:nvPicPr>
          <p:cNvPr id="1026" name="Picture 2">
            <a:extLst>
              <a:ext uri="{FF2B5EF4-FFF2-40B4-BE49-F238E27FC236}">
                <a16:creationId xmlns="" xmlns:a16="http://schemas.microsoft.com/office/drawing/2014/main" id="{6EB1A2AA-7FD0-3148-67DA-06432DF28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4779" y="5428952"/>
            <a:ext cx="4108688" cy="3430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 xmlns:a16="http://schemas.microsoft.com/office/drawing/2014/main" id="{1699979E-B2FE-3404-A478-686E43A96E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22276" y="5428951"/>
            <a:ext cx="4092206" cy="334257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C2B432F0-7680-FEE5-C336-30486860C57B}"/>
              </a:ext>
            </a:extLst>
          </p:cNvPr>
          <p:cNvSpPr txBox="1"/>
          <p:nvPr/>
        </p:nvSpPr>
        <p:spPr>
          <a:xfrm>
            <a:off x="914400" y="2413917"/>
            <a:ext cx="17830800" cy="206210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2">
                    <a:lumMod val="20000"/>
                    <a:lumOff val="80000"/>
                  </a:schemeClr>
                </a:solidFill>
                <a:effectLst/>
                <a:latin typeface="Arial" panose="020B0604020202020204" pitchFamily="34" charset="0"/>
              </a:rPr>
              <a:t>EMG Signal Collection</a:t>
            </a:r>
            <a:r>
              <a:rPr lang="en-US" altLang="en-US" sz="3200" dirty="0">
                <a:solidFill>
                  <a:schemeClr val="tx2">
                    <a:lumMod val="20000"/>
                    <a:lumOff val="80000"/>
                  </a:schemeClr>
                </a:solidFill>
                <a:latin typeface="Arial" panose="020B0604020202020204" pitchFamily="34" charset="0"/>
              </a:rPr>
              <a:t>.</a:t>
            </a:r>
            <a:endParaRPr kumimoji="0" lang="en-US" altLang="en-US" sz="3200" b="0" i="0" u="none" strike="noStrike" cap="none" normalizeH="0" baseline="0" dirty="0">
              <a:ln>
                <a:noFill/>
              </a:ln>
              <a:solidFill>
                <a:schemeClr val="tx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2">
                    <a:lumMod val="20000"/>
                    <a:lumOff val="80000"/>
                  </a:schemeClr>
                </a:solidFill>
                <a:effectLst/>
                <a:latin typeface="Arial" panose="020B0604020202020204" pitchFamily="34" charset="0"/>
              </a:rPr>
              <a:t>Signal Processing.</a:t>
            </a:r>
            <a:endParaRPr kumimoji="0" lang="en-US" altLang="en-US" sz="3200" b="0" i="0" u="none" strike="noStrike" cap="none" normalizeH="0" baseline="0" dirty="0">
              <a:ln>
                <a:noFill/>
              </a:ln>
              <a:solidFill>
                <a:schemeClr val="tx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2">
                    <a:lumMod val="20000"/>
                    <a:lumOff val="80000"/>
                  </a:schemeClr>
                </a:solidFill>
                <a:effectLst/>
                <a:latin typeface="Arial" panose="020B0604020202020204" pitchFamily="34" charset="0"/>
              </a:rPr>
              <a:t>Machine Learning Algorithms</a:t>
            </a:r>
            <a:r>
              <a:rPr lang="en-US" altLang="en-US" sz="3200" dirty="0">
                <a:solidFill>
                  <a:schemeClr val="tx2">
                    <a:lumMod val="20000"/>
                    <a:lumOff val="80000"/>
                  </a:schemeClr>
                </a:solidFill>
                <a:latin typeface="Arial" panose="020B0604020202020204" pitchFamily="34" charset="0"/>
              </a:rPr>
              <a:t>.</a:t>
            </a:r>
            <a:endParaRPr kumimoji="0" lang="en-US" altLang="en-US" sz="3200" b="0" i="0" u="none" strike="noStrike" cap="none" normalizeH="0" baseline="0" dirty="0">
              <a:ln>
                <a:noFill/>
              </a:ln>
              <a:solidFill>
                <a:schemeClr val="tx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2">
                    <a:lumMod val="20000"/>
                    <a:lumOff val="80000"/>
                  </a:schemeClr>
                </a:solidFill>
                <a:effectLst/>
                <a:latin typeface="Arial" panose="020B0604020202020204" pitchFamily="34" charset="0"/>
              </a:rPr>
              <a:t>Real-Time Control</a:t>
            </a:r>
            <a:r>
              <a:rPr lang="en-US" altLang="en-US" sz="3200" dirty="0">
                <a:solidFill>
                  <a:schemeClr val="tx2">
                    <a:lumMod val="20000"/>
                    <a:lumOff val="80000"/>
                  </a:schemeClr>
                </a:solidFill>
                <a:latin typeface="Arial" panose="020B0604020202020204" pitchFamily="34" charset="0"/>
              </a:rPr>
              <a:t>.</a:t>
            </a:r>
            <a:endParaRPr kumimoji="0" lang="en-US" altLang="en-US" sz="3200" b="0" i="0" u="none" strike="noStrike" cap="none" normalizeH="0" baseline="0" dirty="0">
              <a:ln>
                <a:noFill/>
              </a:ln>
              <a:solidFill>
                <a:schemeClr val="tx2">
                  <a:lumMod val="20000"/>
                  <a:lumOff val="80000"/>
                </a:schemeClr>
              </a:solidFill>
              <a:effectLst/>
              <a:latin typeface="Arial" panose="020B0604020202020204" pitchFamily="34" charset="0"/>
            </a:endParaRPr>
          </a:p>
        </p:txBody>
      </p:sp>
    </p:spTree>
    <p:extLst>
      <p:ext uri="{BB962C8B-B14F-4D97-AF65-F5344CB8AC3E}">
        <p14:creationId xmlns:p14="http://schemas.microsoft.com/office/powerpoint/2010/main" val="77205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 xmlns:a16="http://schemas.microsoft.com/office/drawing/2014/main" id="{DE98120A-8C62-B963-7856-75D79A92E7D4}"/>
            </a:ext>
          </a:extLst>
        </p:cNvPr>
        <p:cNvGrpSpPr/>
        <p:nvPr/>
      </p:nvGrpSpPr>
      <p:grpSpPr>
        <a:xfrm>
          <a:off x="0" y="0"/>
          <a:ext cx="0" cy="0"/>
          <a:chOff x="0" y="0"/>
          <a:chExt cx="0" cy="0"/>
        </a:xfrm>
      </p:grpSpPr>
      <p:grpSp>
        <p:nvGrpSpPr>
          <p:cNvPr id="3" name="Group 3">
            <a:extLst>
              <a:ext uri="{FF2B5EF4-FFF2-40B4-BE49-F238E27FC236}">
                <a16:creationId xmlns="" xmlns:a16="http://schemas.microsoft.com/office/drawing/2014/main" id="{47987E03-94CB-097A-4026-7D284FB018C9}"/>
              </a:ext>
            </a:extLst>
          </p:cNvPr>
          <p:cNvGrpSpPr/>
          <p:nvPr/>
        </p:nvGrpSpPr>
        <p:grpSpPr>
          <a:xfrm>
            <a:off x="971922" y="5941600"/>
            <a:ext cx="15563478" cy="3139489"/>
            <a:chOff x="0" y="0"/>
            <a:chExt cx="3841588" cy="1340288"/>
          </a:xfrm>
        </p:grpSpPr>
        <p:sp>
          <p:nvSpPr>
            <p:cNvPr id="4" name="Freeform 4">
              <a:extLst>
                <a:ext uri="{FF2B5EF4-FFF2-40B4-BE49-F238E27FC236}">
                  <a16:creationId xmlns="" xmlns:a16="http://schemas.microsoft.com/office/drawing/2014/main" id="{B61B838C-F2FA-45DF-20C4-7000C5748AD5}"/>
                </a:ext>
              </a:extLst>
            </p:cNvPr>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IN" dirty="0"/>
            </a:p>
          </p:txBody>
        </p:sp>
        <p:sp>
          <p:nvSpPr>
            <p:cNvPr id="5" name="TextBox 5">
              <a:extLst>
                <a:ext uri="{FF2B5EF4-FFF2-40B4-BE49-F238E27FC236}">
                  <a16:creationId xmlns="" xmlns:a16="http://schemas.microsoft.com/office/drawing/2014/main" id="{D39AB832-7AAA-BD51-CB6A-6CC6F0081525}"/>
                </a:ext>
              </a:extLst>
            </p:cNvPr>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 xmlns:a16="http://schemas.microsoft.com/office/drawing/2014/main" id="{80BEB24E-D65F-8579-EE15-8E59F60A0103}"/>
              </a:ext>
            </a:extLst>
          </p:cNvPr>
          <p:cNvSpPr txBox="1"/>
          <p:nvPr/>
        </p:nvSpPr>
        <p:spPr>
          <a:xfrm>
            <a:off x="1270420" y="904876"/>
            <a:ext cx="12293179" cy="2283317"/>
          </a:xfrm>
          <a:prstGeom prst="rect">
            <a:avLst/>
          </a:prstGeom>
        </p:spPr>
        <p:txBody>
          <a:bodyPr wrap="square" lIns="0" tIns="0" rIns="0" bIns="0" rtlCol="0" anchor="t">
            <a:spAutoFit/>
          </a:bodyPr>
          <a:lstStyle/>
          <a:p>
            <a:pPr>
              <a:lnSpc>
                <a:spcPts val="9247"/>
              </a:lnSpc>
              <a:spcBef>
                <a:spcPct val="0"/>
              </a:spcBef>
            </a:pPr>
            <a:r>
              <a:rPr lang="en-IN" sz="7200" b="1" dirty="0">
                <a:solidFill>
                  <a:srgbClr val="FFFF00"/>
                </a:solidFill>
              </a:rPr>
              <a:t>Market Potential of </a:t>
            </a:r>
            <a:r>
              <a:rPr lang="en-IN" sz="7200" b="1" dirty="0" err="1">
                <a:solidFill>
                  <a:srgbClr val="FFFF00"/>
                </a:solidFill>
              </a:rPr>
              <a:t>MyoSync</a:t>
            </a:r>
            <a:endParaRPr lang="en-IN" sz="7200" b="1" dirty="0">
              <a:solidFill>
                <a:srgbClr val="FFFF00"/>
              </a:solidFill>
            </a:endParaRPr>
          </a:p>
          <a:p>
            <a:pPr algn="l">
              <a:lnSpc>
                <a:spcPts val="9247"/>
              </a:lnSpc>
              <a:spcBef>
                <a:spcPct val="0"/>
              </a:spcBef>
            </a:pPr>
            <a:endParaRPr lang="en-US" sz="6605" dirty="0">
              <a:solidFill>
                <a:schemeClr val="accent5">
                  <a:lumMod val="60000"/>
                  <a:lumOff val="40000"/>
                </a:schemeClr>
              </a:solidFill>
              <a:latin typeface="Open Sans Extra Bold"/>
              <a:ea typeface="Open Sans Extra Bold"/>
              <a:cs typeface="Open Sans Extra Bold"/>
              <a:sym typeface="Open Sans Extra Bold"/>
            </a:endParaRPr>
          </a:p>
        </p:txBody>
      </p:sp>
      <p:sp>
        <p:nvSpPr>
          <p:cNvPr id="8" name="Freeform 8">
            <a:extLst>
              <a:ext uri="{FF2B5EF4-FFF2-40B4-BE49-F238E27FC236}">
                <a16:creationId xmlns="" xmlns:a16="http://schemas.microsoft.com/office/drawing/2014/main" id="{813F2A98-2BEE-5861-E840-74E9EC25084B}"/>
              </a:ext>
            </a:extLst>
          </p:cNvPr>
          <p:cNvSpPr/>
          <p:nvPr/>
        </p:nvSpPr>
        <p:spPr>
          <a:xfrm>
            <a:off x="8095224" y="39480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9" name="Freeform 9">
            <a:extLst>
              <a:ext uri="{FF2B5EF4-FFF2-40B4-BE49-F238E27FC236}">
                <a16:creationId xmlns="" xmlns:a16="http://schemas.microsoft.com/office/drawing/2014/main" id="{18F60D8C-EABF-DA4E-96A7-F4FA856CFC26}"/>
              </a:ext>
            </a:extLst>
          </p:cNvPr>
          <p:cNvSpPr/>
          <p:nvPr/>
        </p:nvSpPr>
        <p:spPr>
          <a:xfrm>
            <a:off x="2884601" y="4286548"/>
            <a:ext cx="976987" cy="465635"/>
          </a:xfrm>
          <a:custGeom>
            <a:avLst/>
            <a:gdLst/>
            <a:ahLst/>
            <a:cxnLst/>
            <a:rect l="l" t="t" r="r" b="b"/>
            <a:pathLst>
              <a:path w="1077227" h="1247315">
                <a:moveTo>
                  <a:pt x="0" y="0"/>
                </a:moveTo>
                <a:lnTo>
                  <a:pt x="1077227" y="0"/>
                </a:lnTo>
                <a:lnTo>
                  <a:pt x="1077227" y="1247315"/>
                </a:lnTo>
                <a:lnTo>
                  <a:pt x="0" y="1247315"/>
                </a:lnTo>
                <a:lnTo>
                  <a:pt x="0" y="0"/>
                </a:lnTo>
                <a:close/>
              </a:path>
            </a:pathLst>
          </a:custGeom>
          <a:solidFill>
            <a:srgbClr val="FFFF00"/>
          </a:solidFill>
          <a:ln cap="sq">
            <a:noFill/>
            <a:prstDash val="solid"/>
            <a:miter/>
          </a:ln>
        </p:spPr>
        <p:txBody>
          <a:bodyPr/>
          <a:lstStyle/>
          <a:p>
            <a:r>
              <a:rPr lang="en-IN" sz="2000" dirty="0"/>
              <a:t>57.7M</a:t>
            </a:r>
          </a:p>
        </p:txBody>
      </p:sp>
      <p:sp>
        <p:nvSpPr>
          <p:cNvPr id="10" name="Freeform 10">
            <a:extLst>
              <a:ext uri="{FF2B5EF4-FFF2-40B4-BE49-F238E27FC236}">
                <a16:creationId xmlns="" xmlns:a16="http://schemas.microsoft.com/office/drawing/2014/main" id="{4E6F1A50-6D9C-DC78-A8E2-A8889ADBF6D2}"/>
              </a:ext>
            </a:extLst>
          </p:cNvPr>
          <p:cNvSpPr/>
          <p:nvPr/>
        </p:nvSpPr>
        <p:spPr>
          <a:xfrm>
            <a:off x="13040668" y="4226956"/>
            <a:ext cx="974600" cy="525227"/>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a:ln cap="sq">
            <a:noFill/>
            <a:prstDash val="solid"/>
            <a:miter/>
          </a:ln>
        </p:spPr>
        <p:txBody>
          <a:bodyPr/>
          <a:lstStyle/>
          <a:p>
            <a:r>
              <a:rPr lang="en-IN" sz="2800" dirty="0">
                <a:highlight>
                  <a:srgbClr val="FFFF00"/>
                </a:highlight>
              </a:rPr>
              <a:t>45M</a:t>
            </a:r>
          </a:p>
        </p:txBody>
      </p:sp>
      <p:grpSp>
        <p:nvGrpSpPr>
          <p:cNvPr id="11" name="Group 11">
            <a:extLst>
              <a:ext uri="{FF2B5EF4-FFF2-40B4-BE49-F238E27FC236}">
                <a16:creationId xmlns="" xmlns:a16="http://schemas.microsoft.com/office/drawing/2014/main" id="{F9D44F9F-81E2-1613-E8DC-7DFDCC1B89C6}"/>
              </a:ext>
            </a:extLst>
          </p:cNvPr>
          <p:cNvGrpSpPr/>
          <p:nvPr/>
        </p:nvGrpSpPr>
        <p:grpSpPr>
          <a:xfrm>
            <a:off x="15573718" y="7940477"/>
            <a:ext cx="4693046" cy="4693046"/>
            <a:chOff x="0" y="0"/>
            <a:chExt cx="812800" cy="812800"/>
          </a:xfrm>
        </p:grpSpPr>
        <p:sp>
          <p:nvSpPr>
            <p:cNvPr id="12" name="Freeform 12">
              <a:extLst>
                <a:ext uri="{FF2B5EF4-FFF2-40B4-BE49-F238E27FC236}">
                  <a16:creationId xmlns="" xmlns:a16="http://schemas.microsoft.com/office/drawing/2014/main" id="{F8FCEC12-8A29-4D65-7892-39C8DF389B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a:extLst>
                <a:ext uri="{FF2B5EF4-FFF2-40B4-BE49-F238E27FC236}">
                  <a16:creationId xmlns="" xmlns:a16="http://schemas.microsoft.com/office/drawing/2014/main" id="{05C1236F-868A-7D9F-1F1B-1A952F263E8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 xmlns:a16="http://schemas.microsoft.com/office/drawing/2014/main" id="{B0473C95-0EA6-588B-AAFC-217F50CE89A3}"/>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a:extLst>
              <a:ext uri="{FF2B5EF4-FFF2-40B4-BE49-F238E27FC236}">
                <a16:creationId xmlns="" xmlns:a16="http://schemas.microsoft.com/office/drawing/2014/main" id="{7C5BB85F-D700-5E54-61B0-B1F60477A247}"/>
              </a:ext>
            </a:extLst>
          </p:cNvPr>
          <p:cNvSpPr txBox="1"/>
          <p:nvPr/>
        </p:nvSpPr>
        <p:spPr>
          <a:xfrm>
            <a:off x="1023546" y="6505528"/>
            <a:ext cx="4516382" cy="947119"/>
          </a:xfrm>
          <a:prstGeom prst="rect">
            <a:avLst/>
          </a:prstGeom>
        </p:spPr>
        <p:txBody>
          <a:bodyPr wrap="square" lIns="0" tIns="0" rIns="0" bIns="0" rtlCol="0" anchor="t">
            <a:spAutoFit/>
          </a:bodyPr>
          <a:lstStyle/>
          <a:p>
            <a:pPr algn="ctr">
              <a:lnSpc>
                <a:spcPts val="3759"/>
              </a:lnSpc>
              <a:spcBef>
                <a:spcPct val="0"/>
              </a:spcBef>
            </a:pPr>
            <a:r>
              <a:rPr lang="en-IN" sz="2800" b="1" dirty="0">
                <a:solidFill>
                  <a:schemeClr val="tx2">
                    <a:lumMod val="75000"/>
                  </a:schemeClr>
                </a:solidFill>
              </a:rPr>
              <a:t>Total Addressable Market (TAM)</a:t>
            </a:r>
            <a:endParaRPr lang="en-US" sz="2685" b="1" dirty="0">
              <a:solidFill>
                <a:schemeClr val="tx2">
                  <a:lumMod val="75000"/>
                </a:schemeClr>
              </a:solidFill>
              <a:latin typeface="Open Sans Extra Bold"/>
              <a:ea typeface="Open Sans Extra Bold"/>
              <a:cs typeface="Open Sans Extra Bold"/>
              <a:sym typeface="Open Sans Extra Bold"/>
            </a:endParaRPr>
          </a:p>
        </p:txBody>
      </p:sp>
      <p:sp>
        <p:nvSpPr>
          <p:cNvPr id="18" name="TextBox 18">
            <a:extLst>
              <a:ext uri="{FF2B5EF4-FFF2-40B4-BE49-F238E27FC236}">
                <a16:creationId xmlns="" xmlns:a16="http://schemas.microsoft.com/office/drawing/2014/main" id="{B4125520-2BC8-9B68-653A-20FDB9503773}"/>
              </a:ext>
            </a:extLst>
          </p:cNvPr>
          <p:cNvSpPr txBox="1"/>
          <p:nvPr/>
        </p:nvSpPr>
        <p:spPr>
          <a:xfrm>
            <a:off x="6270826" y="6504889"/>
            <a:ext cx="4117422" cy="861774"/>
          </a:xfrm>
          <a:prstGeom prst="rect">
            <a:avLst/>
          </a:prstGeom>
        </p:spPr>
        <p:txBody>
          <a:bodyPr wrap="square" lIns="0" tIns="0" rIns="0" bIns="0" rtlCol="0" anchor="t">
            <a:spAutoFit/>
          </a:bodyPr>
          <a:lstStyle/>
          <a:p>
            <a:r>
              <a:rPr lang="en-IN" sz="2800" b="1" dirty="0">
                <a:solidFill>
                  <a:schemeClr val="tx2">
                    <a:lumMod val="75000"/>
                  </a:schemeClr>
                </a:solidFill>
              </a:rPr>
              <a:t>Serviceable Addressable Market (SAM)</a:t>
            </a:r>
          </a:p>
        </p:txBody>
      </p:sp>
      <p:sp>
        <p:nvSpPr>
          <p:cNvPr id="19" name="TextBox 19">
            <a:extLst>
              <a:ext uri="{FF2B5EF4-FFF2-40B4-BE49-F238E27FC236}">
                <a16:creationId xmlns="" xmlns:a16="http://schemas.microsoft.com/office/drawing/2014/main" id="{C5283547-C9B5-6240-1CEB-9F5FCB55E4F8}"/>
              </a:ext>
            </a:extLst>
          </p:cNvPr>
          <p:cNvSpPr txBox="1"/>
          <p:nvPr/>
        </p:nvSpPr>
        <p:spPr>
          <a:xfrm>
            <a:off x="10957083" y="6409167"/>
            <a:ext cx="4161784" cy="340158"/>
          </a:xfrm>
          <a:prstGeom prst="rect">
            <a:avLst/>
          </a:prstGeom>
        </p:spPr>
        <p:txBody>
          <a:bodyPr lIns="0" tIns="0" rIns="0" bIns="0" rtlCol="0" anchor="t">
            <a:spAutoFit/>
          </a:bodyPr>
          <a:lstStyle/>
          <a:p>
            <a:pPr algn="ctr">
              <a:lnSpc>
                <a:spcPts val="2763"/>
              </a:lnSpc>
            </a:pPr>
            <a:r>
              <a:rPr lang="en-US" sz="1973" u="none" strike="noStrike" spc="-39" dirty="0">
                <a:solidFill>
                  <a:srgbClr val="145DA0"/>
                </a:solidFill>
                <a:latin typeface="Poppins"/>
                <a:ea typeface="Poppins"/>
                <a:cs typeface="Poppins"/>
                <a:sym typeface="Poppins"/>
              </a:rPr>
              <a:t> </a:t>
            </a:r>
          </a:p>
        </p:txBody>
      </p:sp>
      <p:sp>
        <p:nvSpPr>
          <p:cNvPr id="21" name="AutoShape 21">
            <a:extLst>
              <a:ext uri="{FF2B5EF4-FFF2-40B4-BE49-F238E27FC236}">
                <a16:creationId xmlns="" xmlns:a16="http://schemas.microsoft.com/office/drawing/2014/main" id="{A1322C86-E948-2EC5-6D38-DAF5D0B5BA6C}"/>
              </a:ext>
            </a:extLst>
          </p:cNvPr>
          <p:cNvSpPr/>
          <p:nvPr/>
        </p:nvSpPr>
        <p:spPr>
          <a:xfrm>
            <a:off x="10668207" y="4286548"/>
            <a:ext cx="0" cy="4410340"/>
          </a:xfrm>
          <a:prstGeom prst="line">
            <a:avLst/>
          </a:prstGeom>
          <a:ln w="38100" cap="flat">
            <a:solidFill>
              <a:srgbClr val="145DA0"/>
            </a:solidFill>
            <a:prstDash val="solid"/>
            <a:headEnd type="none" w="sm" len="sm"/>
            <a:tailEnd type="none" w="sm" len="sm"/>
          </a:ln>
        </p:spPr>
      </p:sp>
      <p:sp>
        <p:nvSpPr>
          <p:cNvPr id="23" name="TextBox 22">
            <a:extLst>
              <a:ext uri="{FF2B5EF4-FFF2-40B4-BE49-F238E27FC236}">
                <a16:creationId xmlns="" xmlns:a16="http://schemas.microsoft.com/office/drawing/2014/main" id="{86744D22-4B60-4137-A91E-ACC641EF0A55}"/>
              </a:ext>
            </a:extLst>
          </p:cNvPr>
          <p:cNvSpPr txBox="1"/>
          <p:nvPr/>
        </p:nvSpPr>
        <p:spPr>
          <a:xfrm>
            <a:off x="10863397" y="6407731"/>
            <a:ext cx="4161783" cy="954107"/>
          </a:xfrm>
          <a:prstGeom prst="rect">
            <a:avLst/>
          </a:prstGeom>
          <a:noFill/>
        </p:spPr>
        <p:txBody>
          <a:bodyPr wrap="square">
            <a:spAutoFit/>
          </a:bodyPr>
          <a:lstStyle/>
          <a:p>
            <a:r>
              <a:rPr lang="en-IN" sz="2800" b="1" dirty="0"/>
              <a:t>Serviceable Observable Market (SAM)</a:t>
            </a:r>
          </a:p>
        </p:txBody>
      </p:sp>
      <p:sp>
        <p:nvSpPr>
          <p:cNvPr id="25" name="TextBox 24">
            <a:extLst>
              <a:ext uri="{FF2B5EF4-FFF2-40B4-BE49-F238E27FC236}">
                <a16:creationId xmlns="" xmlns:a16="http://schemas.microsoft.com/office/drawing/2014/main" id="{EA28D04D-12E8-EE5A-7CE0-A9EF91BF2515}"/>
              </a:ext>
            </a:extLst>
          </p:cNvPr>
          <p:cNvSpPr txBox="1"/>
          <p:nvPr/>
        </p:nvSpPr>
        <p:spPr>
          <a:xfrm flipH="1">
            <a:off x="1327366" y="7524978"/>
            <a:ext cx="4162395" cy="830997"/>
          </a:xfrm>
          <a:prstGeom prst="rect">
            <a:avLst/>
          </a:prstGeom>
          <a:noFill/>
        </p:spPr>
        <p:txBody>
          <a:bodyPr wrap="square" rtlCol="0">
            <a:spAutoFit/>
          </a:bodyPr>
          <a:lstStyle/>
          <a:p>
            <a:r>
              <a:rPr lang="en-IN" sz="2400" dirty="0"/>
              <a:t>Market study for </a:t>
            </a:r>
            <a:r>
              <a:rPr lang="en-IN" sz="2400" dirty="0" err="1"/>
              <a:t>myosync</a:t>
            </a:r>
            <a:r>
              <a:rPr lang="en-IN" sz="2400" dirty="0"/>
              <a:t> Across the Globe</a:t>
            </a:r>
          </a:p>
        </p:txBody>
      </p:sp>
      <p:sp>
        <p:nvSpPr>
          <p:cNvPr id="27" name="TextBox 26">
            <a:extLst>
              <a:ext uri="{FF2B5EF4-FFF2-40B4-BE49-F238E27FC236}">
                <a16:creationId xmlns="" xmlns:a16="http://schemas.microsoft.com/office/drawing/2014/main" id="{8D826B45-A7BD-7552-D349-14A70FD5F99C}"/>
              </a:ext>
            </a:extLst>
          </p:cNvPr>
          <p:cNvSpPr txBox="1"/>
          <p:nvPr/>
        </p:nvSpPr>
        <p:spPr>
          <a:xfrm>
            <a:off x="6337853" y="7644596"/>
            <a:ext cx="3919196" cy="830997"/>
          </a:xfrm>
          <a:prstGeom prst="rect">
            <a:avLst/>
          </a:prstGeom>
          <a:noFill/>
        </p:spPr>
        <p:txBody>
          <a:bodyPr wrap="square" rtlCol="0">
            <a:spAutoFit/>
          </a:bodyPr>
          <a:lstStyle/>
          <a:p>
            <a:r>
              <a:rPr lang="en-IN" sz="2400" dirty="0"/>
              <a:t>Market study for </a:t>
            </a:r>
            <a:r>
              <a:rPr lang="en-IN" sz="2400" dirty="0" err="1"/>
              <a:t>myosync</a:t>
            </a:r>
            <a:r>
              <a:rPr lang="en-IN" sz="2400" dirty="0"/>
              <a:t> Across the </a:t>
            </a:r>
            <a:r>
              <a:rPr lang="en-IN" sz="2400" dirty="0" err="1"/>
              <a:t>india</a:t>
            </a:r>
            <a:endParaRPr lang="en-IN" sz="2400" dirty="0"/>
          </a:p>
        </p:txBody>
      </p:sp>
      <p:sp>
        <p:nvSpPr>
          <p:cNvPr id="28" name="TextBox 27">
            <a:extLst>
              <a:ext uri="{FF2B5EF4-FFF2-40B4-BE49-F238E27FC236}">
                <a16:creationId xmlns="" xmlns:a16="http://schemas.microsoft.com/office/drawing/2014/main" id="{D9C1C1CC-90F9-A38D-6351-A53770C09ED9}"/>
              </a:ext>
            </a:extLst>
          </p:cNvPr>
          <p:cNvSpPr txBox="1"/>
          <p:nvPr/>
        </p:nvSpPr>
        <p:spPr>
          <a:xfrm>
            <a:off x="10862555" y="7644596"/>
            <a:ext cx="4899469" cy="1200329"/>
          </a:xfrm>
          <a:prstGeom prst="rect">
            <a:avLst/>
          </a:prstGeom>
          <a:noFill/>
        </p:spPr>
        <p:txBody>
          <a:bodyPr wrap="square" rtlCol="0">
            <a:spAutoFit/>
          </a:bodyPr>
          <a:lstStyle/>
          <a:p>
            <a:r>
              <a:rPr lang="en-IN" sz="2400" dirty="0"/>
              <a:t>Market study for </a:t>
            </a:r>
            <a:r>
              <a:rPr lang="en-US" sz="2400" dirty="0"/>
              <a:t>The realistic share of SAM that can be captured by your solution (</a:t>
            </a:r>
            <a:r>
              <a:rPr lang="en-US" sz="2400" dirty="0" err="1"/>
              <a:t>MyoSync</a:t>
            </a:r>
            <a:r>
              <a:rPr lang="en-US" sz="2400" dirty="0"/>
              <a:t>).</a:t>
            </a:r>
            <a:endParaRPr lang="en-IN" sz="2400" dirty="0"/>
          </a:p>
        </p:txBody>
      </p:sp>
      <p:sp>
        <p:nvSpPr>
          <p:cNvPr id="29" name="Block Arc 28">
            <a:extLst>
              <a:ext uri="{FF2B5EF4-FFF2-40B4-BE49-F238E27FC236}">
                <a16:creationId xmlns="" xmlns:a16="http://schemas.microsoft.com/office/drawing/2014/main" id="{3A6FFBFF-E2A4-2803-8596-DCCE4E343FA6}"/>
              </a:ext>
            </a:extLst>
          </p:cNvPr>
          <p:cNvSpPr/>
          <p:nvPr/>
        </p:nvSpPr>
        <p:spPr>
          <a:xfrm>
            <a:off x="2174195" y="3318141"/>
            <a:ext cx="2397801" cy="2413762"/>
          </a:xfrm>
          <a:prstGeom prst="blockArc">
            <a:avLst>
              <a:gd name="adj1" fmla="val 5088010"/>
              <a:gd name="adj2" fmla="val 18727633"/>
              <a:gd name="adj3" fmla="val 239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1" name="Block Arc 30">
            <a:extLst>
              <a:ext uri="{FF2B5EF4-FFF2-40B4-BE49-F238E27FC236}">
                <a16:creationId xmlns="" xmlns:a16="http://schemas.microsoft.com/office/drawing/2014/main" id="{E4D971E6-B4F3-2957-907C-6AC7A373A4C0}"/>
              </a:ext>
            </a:extLst>
          </p:cNvPr>
          <p:cNvSpPr/>
          <p:nvPr/>
        </p:nvSpPr>
        <p:spPr>
          <a:xfrm>
            <a:off x="7044754" y="3480101"/>
            <a:ext cx="1956707" cy="2110370"/>
          </a:xfrm>
          <a:prstGeom prst="blockArc">
            <a:avLst>
              <a:gd name="adj1" fmla="val 2531493"/>
              <a:gd name="adj2" fmla="val 21465911"/>
              <a:gd name="adj3" fmla="val 2102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2" name="TextBox 31">
            <a:extLst>
              <a:ext uri="{FF2B5EF4-FFF2-40B4-BE49-F238E27FC236}">
                <a16:creationId xmlns="" xmlns:a16="http://schemas.microsoft.com/office/drawing/2014/main" id="{8568F0C6-8240-31EC-4FA2-E3B3BF362019}"/>
              </a:ext>
            </a:extLst>
          </p:cNvPr>
          <p:cNvSpPr txBox="1"/>
          <p:nvPr/>
        </p:nvSpPr>
        <p:spPr>
          <a:xfrm rot="10800000" flipH="1" flipV="1">
            <a:off x="7605637" y="4332249"/>
            <a:ext cx="1040855" cy="523220"/>
          </a:xfrm>
          <a:prstGeom prst="rect">
            <a:avLst/>
          </a:prstGeom>
          <a:noFill/>
        </p:spPr>
        <p:txBody>
          <a:bodyPr wrap="square" rtlCol="0">
            <a:spAutoFit/>
          </a:bodyPr>
          <a:lstStyle/>
          <a:p>
            <a:r>
              <a:rPr lang="en-IN" sz="2800" dirty="0">
                <a:highlight>
                  <a:srgbClr val="FFFF00"/>
                </a:highlight>
              </a:rPr>
              <a:t>8M   </a:t>
            </a:r>
          </a:p>
        </p:txBody>
      </p:sp>
      <p:sp>
        <p:nvSpPr>
          <p:cNvPr id="34" name="Block Arc 33">
            <a:extLst>
              <a:ext uri="{FF2B5EF4-FFF2-40B4-BE49-F238E27FC236}">
                <a16:creationId xmlns="" xmlns:a16="http://schemas.microsoft.com/office/drawing/2014/main" id="{6C73F9CF-4C1F-A692-8F8F-F66DA97F5369}"/>
              </a:ext>
            </a:extLst>
          </p:cNvPr>
          <p:cNvSpPr/>
          <p:nvPr/>
        </p:nvSpPr>
        <p:spPr>
          <a:xfrm>
            <a:off x="12648372" y="3406108"/>
            <a:ext cx="1956707" cy="2110370"/>
          </a:xfrm>
          <a:prstGeom prst="blockArc">
            <a:avLst>
              <a:gd name="adj1" fmla="val 5754845"/>
              <a:gd name="adj2" fmla="val 15559140"/>
              <a:gd name="adj3" fmla="val 18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extLst>
      <p:ext uri="{BB962C8B-B14F-4D97-AF65-F5344CB8AC3E}">
        <p14:creationId xmlns:p14="http://schemas.microsoft.com/office/powerpoint/2010/main" val="2138595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1017</Words>
  <Application>Microsoft Office PowerPoint</Application>
  <PresentationFormat>Custom</PresentationFormat>
  <Paragraphs>154</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Times New Roman</vt:lpstr>
      <vt:lpstr>Poppins</vt:lpstr>
      <vt:lpstr>Calibri</vt:lpstr>
      <vt:lpstr>Poppins Bold</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LENOVO</dc:creator>
  <cp:lastModifiedBy>LENOVO</cp:lastModifiedBy>
  <cp:revision>17</cp:revision>
  <dcterms:created xsi:type="dcterms:W3CDTF">2006-08-16T00:00:00Z</dcterms:created>
  <dcterms:modified xsi:type="dcterms:W3CDTF">2024-12-17T11:24:51Z</dcterms:modified>
  <dc:identifier>DAGZJdo_hvE</dc:identifier>
</cp:coreProperties>
</file>